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363" r:id="rId3"/>
    <p:sldId id="357" r:id="rId4"/>
    <p:sldId id="366" r:id="rId5"/>
    <p:sldId id="376" r:id="rId6"/>
    <p:sldId id="377" r:id="rId7"/>
    <p:sldId id="367" r:id="rId8"/>
    <p:sldId id="368" r:id="rId9"/>
    <p:sldId id="370" r:id="rId10"/>
    <p:sldId id="365" r:id="rId11"/>
    <p:sldId id="374" r:id="rId12"/>
    <p:sldId id="371" r:id="rId13"/>
    <p:sldId id="372" r:id="rId14"/>
    <p:sldId id="373" r:id="rId15"/>
    <p:sldId id="375" r:id="rId16"/>
    <p:sldId id="350" r:id="rId17"/>
    <p:sldId id="273" r:id="rId18"/>
    <p:sldId id="3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70"/>
    <a:srgbClr val="59BCB8"/>
    <a:srgbClr val="75B95B"/>
    <a:srgbClr val="43A8B0"/>
    <a:srgbClr val="504F4F"/>
    <a:srgbClr val="FBD87C"/>
    <a:srgbClr val="A4ED71"/>
    <a:srgbClr val="ADC1D2"/>
    <a:srgbClr val="0C6367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5"/>
    <p:restoredTop sz="89291"/>
  </p:normalViewPr>
  <p:slideViewPr>
    <p:cSldViewPr snapToGrid="0">
      <p:cViewPr varScale="1">
        <p:scale>
          <a:sx n="97" d="100"/>
          <a:sy n="97" d="100"/>
        </p:scale>
        <p:origin x="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BCF2B-828B-1247-8AD1-84E9CCE66896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0B6D6-1B1E-3F46-8AE8-0DDF0838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0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BEDA3-1452-454A-A88D-BAFF6180DA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73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504F4F"/>
                </a:solidFill>
                <a:latin typeface="Calibri" panose="020F0502020204030204"/>
              </a:rPr>
              <a:t>and prolong current antimicrobials therapeutic life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GB" b="0" i="0" dirty="0">
                <a:solidFill>
                  <a:srgbClr val="E2EEFF"/>
                </a:solidFill>
                <a:effectLst/>
                <a:latin typeface="Google Sans"/>
              </a:rPr>
              <a:t>preserve their future effectiveness</a:t>
            </a:r>
          </a:p>
          <a:p>
            <a:r>
              <a:rPr lang="en-GB" b="0" i="0" dirty="0">
                <a:solidFill>
                  <a:srgbClr val="E2EEFF"/>
                </a:solidFill>
                <a:effectLst/>
                <a:latin typeface="Google Sans"/>
              </a:rPr>
              <a:t>Also involves education, surveillance and collaboration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trained on historical patient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B6D6-1B1E-3F46-8AE8-0DDF0838C1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31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504F4F"/>
                </a:solidFill>
                <a:latin typeface="Calibri" panose="020F0502020204030204"/>
              </a:rPr>
              <a:t>and prolong current antimicrobials therapeutic life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GB" b="0" i="0" dirty="0">
                <a:solidFill>
                  <a:srgbClr val="E2EEFF"/>
                </a:solidFill>
                <a:effectLst/>
                <a:latin typeface="Google Sans"/>
              </a:rPr>
              <a:t>preserve their future effectiveness</a:t>
            </a:r>
          </a:p>
          <a:p>
            <a:r>
              <a:rPr lang="en-GB" b="0" i="0" dirty="0">
                <a:solidFill>
                  <a:srgbClr val="E2EEFF"/>
                </a:solidFill>
                <a:effectLst/>
                <a:latin typeface="Google Sans"/>
              </a:rPr>
              <a:t>Also involves education, surveillance and collaboration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trained on historical patient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B6D6-1B1E-3F46-8AE8-0DDF0838C1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01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504F4F"/>
                </a:solidFill>
                <a:latin typeface="Calibri" panose="020F0502020204030204"/>
              </a:rPr>
              <a:t>and prolong current antimicrobials therapeutic life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GB" b="0" i="0" dirty="0">
                <a:solidFill>
                  <a:srgbClr val="E2EEFF"/>
                </a:solidFill>
                <a:effectLst/>
                <a:latin typeface="Google Sans"/>
              </a:rPr>
              <a:t>preserve their future effectiveness</a:t>
            </a:r>
          </a:p>
          <a:p>
            <a:r>
              <a:rPr lang="en-GB" b="0" i="0" dirty="0">
                <a:solidFill>
                  <a:srgbClr val="E2EEFF"/>
                </a:solidFill>
                <a:effectLst/>
                <a:latin typeface="Google Sans"/>
              </a:rPr>
              <a:t>Also involves education, surveillance and collaboration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trained on historical patient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B6D6-1B1E-3F46-8AE8-0DDF0838C1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12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504F4F"/>
                </a:solidFill>
                <a:latin typeface="Calibri" panose="020F0502020204030204"/>
              </a:rPr>
              <a:t>and prolong current antimicrobials therapeutic life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GB" b="0" i="0" dirty="0">
                <a:solidFill>
                  <a:srgbClr val="E2EEFF"/>
                </a:solidFill>
                <a:effectLst/>
                <a:latin typeface="Google Sans"/>
              </a:rPr>
              <a:t>preserve their future effectiveness</a:t>
            </a:r>
          </a:p>
          <a:p>
            <a:r>
              <a:rPr lang="en-GB" b="0" i="0" dirty="0">
                <a:solidFill>
                  <a:srgbClr val="E2EEFF"/>
                </a:solidFill>
                <a:effectLst/>
                <a:latin typeface="Google Sans"/>
              </a:rPr>
              <a:t>Also involves education, surveillance and collaboration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trained on historical patient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B6D6-1B1E-3F46-8AE8-0DDF0838C1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11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504F4F"/>
                </a:solidFill>
                <a:latin typeface="Calibri" panose="020F0502020204030204"/>
              </a:rPr>
              <a:t>and prolong current antimicrobials therapeutic life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GB" b="0" i="0" dirty="0">
                <a:solidFill>
                  <a:srgbClr val="E2EEFF"/>
                </a:solidFill>
                <a:effectLst/>
                <a:latin typeface="Google Sans"/>
              </a:rPr>
              <a:t>preserve their future effectiveness</a:t>
            </a:r>
          </a:p>
          <a:p>
            <a:r>
              <a:rPr lang="en-GB" b="0" i="0" dirty="0">
                <a:solidFill>
                  <a:srgbClr val="E2EEFF"/>
                </a:solidFill>
                <a:effectLst/>
                <a:latin typeface="Google Sans"/>
              </a:rPr>
              <a:t>Also involves education, surveillance and collaboration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trained on historical patient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B6D6-1B1E-3F46-8AE8-0DDF0838C1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36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504F4F"/>
                </a:solidFill>
                <a:latin typeface="Calibri" panose="020F0502020204030204"/>
              </a:rPr>
              <a:t>and prolong current antimicrobials therapeutic life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GB" b="0" i="0" dirty="0">
                <a:solidFill>
                  <a:srgbClr val="E2EEFF"/>
                </a:solidFill>
                <a:effectLst/>
                <a:latin typeface="Google Sans"/>
              </a:rPr>
              <a:t>preserve their future effectiveness</a:t>
            </a:r>
          </a:p>
          <a:p>
            <a:r>
              <a:rPr lang="en-GB" b="0" i="0" dirty="0">
                <a:solidFill>
                  <a:srgbClr val="E2EEFF"/>
                </a:solidFill>
                <a:effectLst/>
                <a:latin typeface="Google Sans"/>
              </a:rPr>
              <a:t>Also involves education, surveillance and collaboration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trained on historical patient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B6D6-1B1E-3F46-8AE8-0DDF0838C1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38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504F4F"/>
                </a:solidFill>
                <a:effectLst/>
              </a:rPr>
              <a:t>In summary, we have identified clinically relevant features and developed simple, fair, in- </a:t>
            </a:r>
            <a:r>
              <a:rPr lang="en-GB" b="0" i="0" dirty="0" err="1">
                <a:solidFill>
                  <a:srgbClr val="504F4F"/>
                </a:solidFill>
                <a:effectLst/>
              </a:rPr>
              <a:t>terpretable</a:t>
            </a:r>
            <a:r>
              <a:rPr lang="en-GB" b="0" i="0" dirty="0">
                <a:solidFill>
                  <a:srgbClr val="504F4F"/>
                </a:solidFill>
                <a:effectLst/>
              </a:rPr>
              <a:t>, and generalisable models to estimate when a patient could switch from IV-to-oral antibiotic treatment. In the future, this research will require further analysis and prospective evaluation to understand its safety, clinical benefit, and how it can influence antimicrobial de- </a:t>
            </a:r>
            <a:r>
              <a:rPr lang="en-GB" b="0" i="0" dirty="0" err="1">
                <a:solidFill>
                  <a:srgbClr val="504F4F"/>
                </a:solidFill>
                <a:effectLst/>
              </a:rPr>
              <a:t>cision</a:t>
            </a:r>
            <a:r>
              <a:rPr lang="en-GB" b="0" i="0" dirty="0">
                <a:solidFill>
                  <a:srgbClr val="504F4F"/>
                </a:solidFill>
                <a:effectLst/>
              </a:rPr>
              <a:t> making. But given AMR, HCAIs, and the interest in promoting oral therapies, such a system holds great promise to provide clinically useful antimicrobial decision support</a:t>
            </a:r>
            <a:endParaRPr lang="en-US" dirty="0">
              <a:solidFill>
                <a:srgbClr val="504F4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B6D6-1B1E-3F46-8AE8-0DDF0838C1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77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thank these individuals for their input to this work and the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UKRI  and CDT for the funding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BEDA3-1452-454A-A88D-BAFF6180DA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00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BEDA3-1452-454A-A88D-BAFF6180DA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8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B6D6-1B1E-3F46-8AE8-0DDF0838C1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56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B6D6-1B1E-3F46-8AE8-0DDF0838C1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3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B6D6-1B1E-3F46-8AE8-0DDF0838C1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47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B6D6-1B1E-3F46-8AE8-0DDF0838C1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63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B6D6-1B1E-3F46-8AE8-0DDF0838C1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B6D6-1B1E-3F46-8AE8-0DDF0838C1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70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B6D6-1B1E-3F46-8AE8-0DDF0838C1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74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B6D6-1B1E-3F46-8AE8-0DDF0838C1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4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73A2-320E-D1AC-545C-2741CD04B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FBF03-C504-69FA-439B-7F27C8090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5C64-3569-17E7-207E-743FEABB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5EB4-AB69-3149-81AA-9419EF2ED4D4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95A56-A137-2EE0-841D-F014C08F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65A78-EE00-CEDB-DD32-D1D00243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6F6-79F0-814C-AEDD-729750D18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5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C163-45E1-D165-96D1-3AA8056E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9B10D-6C0F-0240-3C7C-6D9A02299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CF17A-B9FB-66A5-221B-07405479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5EB4-AB69-3149-81AA-9419EF2ED4D4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FBDFA-8923-671F-C6B6-7C69814D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3631D-3C4F-D2B1-0988-6121B2E0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6F6-79F0-814C-AEDD-729750D18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7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F9E975-0865-8420-4414-62D41682A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17DDC-4846-3024-FF1F-0E1772FDC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268C4-7D36-8054-30AF-9ED70416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5EB4-AB69-3149-81AA-9419EF2ED4D4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0F984-251B-3260-3D9E-746EA114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65CCA-E3AF-B755-3168-B767BCDF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6F6-79F0-814C-AEDD-729750D18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4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51CC-0733-22EC-7FB4-365B58A0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34324-A14A-73FE-22D9-C984F96BF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E648D-8FE2-FC5E-2C87-BEB1E82A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5EB4-AB69-3149-81AA-9419EF2ED4D4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8194B-012B-70E5-2DA6-1648B0F70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BAC2-A557-0AA7-C355-75805A5C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6F6-79F0-814C-AEDD-729750D184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502719-9A82-8AA2-1D04-78D681C3432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106969"/>
            <a:ext cx="10080000" cy="0"/>
          </a:xfrm>
          <a:prstGeom prst="line">
            <a:avLst/>
          </a:prstGeom>
          <a:ln w="19050">
            <a:solidFill>
              <a:srgbClr val="43A8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85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A9D0-F89B-6278-2C9F-D58DB152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D69C5-6042-CCBF-1BA5-D7F2C7B21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ABC98-DE51-451F-DABB-B42D4228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5EB4-AB69-3149-81AA-9419EF2ED4D4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3C132-05C8-7422-110D-12441ED7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4995F-9815-EE08-F8A3-FD9264A8B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6F6-79F0-814C-AEDD-729750D18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2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DBE4-07F3-20A3-F6D9-208A1E2E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F1EE-0ABB-F27D-265D-211C7A991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16D09-1D21-E607-79C9-510E6BF22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2D478-723C-103D-F98B-4B95CEA4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5EB4-AB69-3149-81AA-9419EF2ED4D4}" type="datetimeFigureOut">
              <a:rPr lang="en-US" smtClean="0"/>
              <a:t>6/20/24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36A2D-30CA-798A-097C-A5957895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F4DC9-D418-98BF-D682-22765632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6F6-79F0-814C-AEDD-729750D18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3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713CB-F01F-318A-4377-C7B61FA8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7D7D-DE3B-661D-2871-EDFA06951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7E9E-3439-CB5D-1DEA-B6E55157B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F1D50-21A4-A449-AA2F-F27AD3C36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86DFA1-6401-BE20-5033-6C78E7698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01ECC-CD74-7D8C-EF01-203211D1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5EB4-AB69-3149-81AA-9419EF2ED4D4}" type="datetimeFigureOut">
              <a:rPr lang="en-US" smtClean="0"/>
              <a:t>6/20/24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D1887-3A20-5A57-B367-67065DA40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3B2066-919B-E6EF-A088-1E71A853B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6F6-79F0-814C-AEDD-729750D18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9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1D2C-6002-B1B8-EF0A-EB18EE8F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1A398-9442-DF87-F370-EEFB78E1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5EB4-AB69-3149-81AA-9419EF2ED4D4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03717-B6A9-3D01-9DF8-F69F498F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D96D1-8DE3-568B-5F7F-1B60B78D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6F6-79F0-814C-AEDD-729750D18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9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1E46-DE40-6FCA-CEA7-24EB7C26D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5EB4-AB69-3149-81AA-9419EF2ED4D4}" type="datetimeFigureOut">
              <a:rPr lang="en-US" smtClean="0"/>
              <a:t>6/20/24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B98BA0-A4A4-42E9-8D9C-A7D88DFD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A79D1-C44E-CC09-A2E0-527297B8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6F6-79F0-814C-AEDD-729750D18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BCEF-A73A-D7D6-2786-CA65E460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33326-32C2-B403-2B12-4E4EDC2D5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1DC907-7B2F-60D3-8E22-85F897E57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C75AB-6D33-3AB5-6AD8-B8EBB06D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5EB4-AB69-3149-81AA-9419EF2ED4D4}" type="datetimeFigureOut">
              <a:rPr lang="en-US" smtClean="0"/>
              <a:t>6/20/24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B1310-CE06-3198-169B-2911AF4CE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DF439-E111-1AAC-5A93-160773A3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6F6-79F0-814C-AEDD-729750D18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8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685A-0AFA-A7E3-41A7-B8925BA4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872A88-E104-6BE4-BCD0-31C9ABE5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62068-5317-298B-EB2B-7872F8EC2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2B116-7A17-B533-DBD6-92B8808BC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5EB4-AB69-3149-81AA-9419EF2ED4D4}" type="datetimeFigureOut">
              <a:rPr lang="en-US" smtClean="0"/>
              <a:t>6/20/24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A2E23-F8A9-FD26-7A65-5C0854DB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95F3D-B938-747F-95C6-0AD1C54F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36F6-79F0-814C-AEDD-729750D18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3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6F473B-50A1-DF37-043F-2E19A6724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8FE63-4835-C927-B981-5D1F8DFD4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9656E-FC76-353B-DDB2-9844E6DE8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5EB4-AB69-3149-81AA-9419EF2ED4D4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AB54B-0E28-8C19-AC18-02A83A83E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123B5-FA75-A5A4-976E-A39EF29AA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036F6-79F0-814C-AEDD-729750D184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qr code&#10;&#10;Description automatically generated">
            <a:extLst>
              <a:ext uri="{FF2B5EF4-FFF2-40B4-BE49-F238E27FC236}">
                <a16:creationId xmlns:a16="http://schemas.microsoft.com/office/drawing/2014/main" id="{FD603491-A90B-3171-7FD5-C681D1F5376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42947" y="0"/>
            <a:ext cx="925200" cy="371005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CEFA7CDA-3DBE-499B-BA69-2AF5384C131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451658" cy="5256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82E1E93-7432-FFB0-5FF0-0D8C0E5058A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947" y="377203"/>
            <a:ext cx="925200" cy="55504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54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gma.com/mgma-stat/ehr-usability-patient-communications-billing-outrank-ai-as-top-tech-priorities" TargetMode="Externa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connectedmed.com/l/689353/2024-02-09/2lvknc/689353/1707510824kuJAqb0f/How_Health_Systems_Are_Navigating_The_Complexities_Of_AI_CCM_Reports.pdf" TargetMode="Externa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s://www.mckinsey.com/industries/healthcare/our-insights/digital-transformation-health-systems-investment-priorities?utm_source=substack&amp;utm_medium=emai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2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youtube.com/watch?v=32pTOcXszyg" TargetMode="External"/><Relationship Id="rId7" Type="http://schemas.openxmlformats.org/officeDocument/2006/relationships/hyperlink" Target="https://www.youtube.com/watch?v=VqxlBDPYIA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brY8ObOdmoI" TargetMode="External"/><Relationship Id="rId11" Type="http://schemas.openxmlformats.org/officeDocument/2006/relationships/image" Target="../media/image18.svg"/><Relationship Id="rId5" Type="http://schemas.openxmlformats.org/officeDocument/2006/relationships/hyperlink" Target="https://www.youtube.com/watch?v=U-Qb8E4NLuQ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youtu.be/Qc0sKRBOwfU" TargetMode="External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hyperlink" Target="https://doi.org/10.1038/s43856-024-00492-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36BA1-5BD0-EC47-97E8-1FF56E9D0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444" y="1361283"/>
            <a:ext cx="11357113" cy="2432242"/>
          </a:xfrm>
        </p:spPr>
        <p:txBody>
          <a:bodyPr anchor="ctr">
            <a:normAutofit/>
          </a:bodyPr>
          <a:lstStyle/>
          <a:p>
            <a:r>
              <a:rPr lang="en-GB" sz="4400" spc="300" dirty="0">
                <a:solidFill>
                  <a:srgbClr val="43A8B0"/>
                </a:solidFill>
              </a:rPr>
              <a:t>Designing, evaluating and integrating </a:t>
            </a:r>
            <a:br>
              <a:rPr lang="en-GB" sz="4400" spc="300" dirty="0">
                <a:solidFill>
                  <a:srgbClr val="43A8B0"/>
                </a:solidFill>
              </a:rPr>
            </a:br>
            <a:r>
              <a:rPr lang="en-GB" sz="4400" spc="300" dirty="0">
                <a:solidFill>
                  <a:srgbClr val="43A8B0"/>
                </a:solidFill>
              </a:rPr>
              <a:t>AI decision support systems </a:t>
            </a:r>
            <a:br>
              <a:rPr lang="en-GB" sz="4400" spc="300" dirty="0">
                <a:solidFill>
                  <a:srgbClr val="43A8B0"/>
                </a:solidFill>
              </a:rPr>
            </a:br>
            <a:r>
              <a:rPr lang="en-GB" sz="4400" spc="300" dirty="0">
                <a:solidFill>
                  <a:srgbClr val="43A8B0"/>
                </a:solidFill>
              </a:rPr>
              <a:t>in healthcare </a:t>
            </a:r>
            <a:endParaRPr lang="en-US" sz="4400" spc="300" dirty="0">
              <a:solidFill>
                <a:srgbClr val="43A8B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8DB47-70A6-AD47-9A4A-A2CC64D25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4394"/>
            <a:ext cx="9144000" cy="2432241"/>
          </a:xfrm>
        </p:spPr>
        <p:txBody>
          <a:bodyPr anchor="ctr">
            <a:normAutofit/>
          </a:bodyPr>
          <a:lstStyle/>
          <a:p>
            <a:endParaRPr lang="en-US" sz="1800" dirty="0">
              <a:solidFill>
                <a:srgbClr val="504F4F"/>
              </a:solidFill>
            </a:endParaRPr>
          </a:p>
          <a:p>
            <a:r>
              <a:rPr lang="en-US" sz="1800" dirty="0">
                <a:solidFill>
                  <a:srgbClr val="504F4F"/>
                </a:solidFill>
              </a:rPr>
              <a:t>William Bolton</a:t>
            </a:r>
          </a:p>
          <a:p>
            <a:r>
              <a:rPr lang="en-US" sz="1800" dirty="0">
                <a:solidFill>
                  <a:srgbClr val="504F4F"/>
                </a:solidFill>
              </a:rPr>
              <a:t>CAMO-Net UK Workshop</a:t>
            </a:r>
          </a:p>
          <a:p>
            <a:r>
              <a:rPr lang="en-US" sz="1800" dirty="0">
                <a:solidFill>
                  <a:srgbClr val="504F4F"/>
                </a:solidFill>
              </a:rPr>
              <a:t>21</a:t>
            </a:r>
            <a:r>
              <a:rPr lang="en-US" sz="1800" baseline="30000" dirty="0">
                <a:solidFill>
                  <a:srgbClr val="504F4F"/>
                </a:solidFill>
              </a:rPr>
              <a:t>st</a:t>
            </a:r>
            <a:r>
              <a:rPr lang="en-US" sz="1800" dirty="0">
                <a:solidFill>
                  <a:srgbClr val="504F4F"/>
                </a:solidFill>
              </a:rPr>
              <a:t> June 2024</a:t>
            </a:r>
          </a:p>
        </p:txBody>
      </p:sp>
    </p:spTree>
    <p:extLst>
      <p:ext uri="{BB962C8B-B14F-4D97-AF65-F5344CB8AC3E}">
        <p14:creationId xmlns:p14="http://schemas.microsoft.com/office/powerpoint/2010/main" val="2366824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2F76155-1E6D-E7B7-4637-A264E93E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77695" cy="7346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rgbClr val="504F4F"/>
                </a:solidFill>
              </a:rPr>
              <a:t>Usability is also essential for trust and adoption</a:t>
            </a:r>
            <a:endParaRPr lang="en-US" sz="2800" dirty="0">
              <a:solidFill>
                <a:srgbClr val="504F4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B699B-AF8F-E52B-093E-60DE53970B20}"/>
              </a:ext>
            </a:extLst>
          </p:cNvPr>
          <p:cNvSpPr/>
          <p:nvPr/>
        </p:nvSpPr>
        <p:spPr>
          <a:xfrm>
            <a:off x="-1334829" y="1099750"/>
            <a:ext cx="932330" cy="575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822BE88-2E5C-D084-1F29-EB5F061D6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39" y="2421454"/>
            <a:ext cx="5768503" cy="311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5F0082-3DD1-F4F4-F5CD-6D0FFE281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58" y="2421454"/>
            <a:ext cx="5188487" cy="31148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C1DB0-371B-6055-231B-99FA2B42F922}"/>
              </a:ext>
            </a:extLst>
          </p:cNvPr>
          <p:cNvSpPr txBox="1"/>
          <p:nvPr/>
        </p:nvSpPr>
        <p:spPr>
          <a:xfrm>
            <a:off x="0" y="6519446"/>
            <a:ext cx="839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504F4F"/>
                </a:solidFill>
                <a:hlinkClick r:id="rId5"/>
              </a:rPr>
              <a:t>https://www.mgma.com/mgma-stat/ehr-usability-patient-communications-billing-outrank-ai-as-top-tech-priorities</a:t>
            </a:r>
            <a:endParaRPr lang="en-US" sz="800" dirty="0">
              <a:solidFill>
                <a:srgbClr val="504F4F"/>
              </a:solidFill>
            </a:endParaRPr>
          </a:p>
          <a:p>
            <a:r>
              <a:rPr lang="en-US" sz="800" dirty="0">
                <a:solidFill>
                  <a:srgbClr val="504F4F"/>
                </a:solidFill>
              </a:rPr>
              <a:t>Maqbool, B. and Herold, S., 2023. Potential effectiveness and efficiency issues in usability evaluation within digital health: A systematic literature review. Journal of Systems and Software, p.111881.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568D2-E3F0-D956-AB87-7CD4EB6E3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C6CB2D72-AC9A-95EF-BC15-A0B836F8FA3A}"/>
              </a:ext>
            </a:extLst>
          </p:cNvPr>
          <p:cNvSpPr/>
          <p:nvPr/>
        </p:nvSpPr>
        <p:spPr bwMode="auto">
          <a:xfrm>
            <a:off x="1621072" y="49243"/>
            <a:ext cx="1800000" cy="266095"/>
          </a:xfrm>
          <a:prstGeom prst="roundRect">
            <a:avLst/>
          </a:prstGeom>
          <a:solidFill>
            <a:srgbClr val="003A70">
              <a:alpha val="20000"/>
            </a:srgbClr>
          </a:solidFill>
          <a:ln w="9525" cap="flat" cmpd="sng" algn="ctr">
            <a:solidFill>
              <a:srgbClr val="003A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3A70"/>
                </a:solidFill>
                <a:latin typeface="Calibri Light" panose="020F0302020204030204"/>
              </a:rPr>
              <a:t>Introduction</a:t>
            </a:r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id="{EBAFDF16-2D39-3491-3993-62ECFD447DC8}"/>
              </a:ext>
            </a:extLst>
          </p:cNvPr>
          <p:cNvSpPr/>
          <p:nvPr/>
        </p:nvSpPr>
        <p:spPr bwMode="auto">
          <a:xfrm>
            <a:off x="3502484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Q&amp;A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7CD7E0-8B2F-7931-808C-F114E8572188}"/>
              </a:ext>
            </a:extLst>
          </p:cNvPr>
          <p:cNvSpPr/>
          <p:nvPr/>
        </p:nvSpPr>
        <p:spPr bwMode="auto">
          <a:xfrm>
            <a:off x="5383896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Breakout</a:t>
            </a:r>
          </a:p>
        </p:txBody>
      </p:sp>
      <p:sp>
        <p:nvSpPr>
          <p:cNvPr id="15" name="Rectangle: Rounded Corners 12">
            <a:extLst>
              <a:ext uri="{FF2B5EF4-FFF2-40B4-BE49-F238E27FC236}">
                <a16:creationId xmlns:a16="http://schemas.microsoft.com/office/drawing/2014/main" id="{85E48693-0AFA-BE46-A13D-43340214E3E7}"/>
              </a:ext>
            </a:extLst>
          </p:cNvPr>
          <p:cNvSpPr/>
          <p:nvPr/>
        </p:nvSpPr>
        <p:spPr bwMode="auto">
          <a:xfrm>
            <a:off x="9146719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Conclusion</a:t>
            </a:r>
          </a:p>
        </p:txBody>
      </p:sp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id="{134C3DD5-5B98-B0D3-CEF6-625C68B5F718}"/>
              </a:ext>
            </a:extLst>
          </p:cNvPr>
          <p:cNvSpPr/>
          <p:nvPr/>
        </p:nvSpPr>
        <p:spPr bwMode="auto">
          <a:xfrm>
            <a:off x="7265308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151900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2F76155-1E6D-E7B7-4637-A264E93E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77695" cy="7346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rgbClr val="504F4F"/>
                </a:solidFill>
              </a:rPr>
              <a:t>Are hospitals ready for AI?</a:t>
            </a:r>
            <a:endParaRPr lang="en-US" sz="2800" dirty="0">
              <a:solidFill>
                <a:srgbClr val="504F4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B699B-AF8F-E52B-093E-60DE53970B20}"/>
              </a:ext>
            </a:extLst>
          </p:cNvPr>
          <p:cNvSpPr/>
          <p:nvPr/>
        </p:nvSpPr>
        <p:spPr>
          <a:xfrm>
            <a:off x="-1334829" y="1099750"/>
            <a:ext cx="932330" cy="575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C1DB0-371B-6055-231B-99FA2B42F922}"/>
              </a:ext>
            </a:extLst>
          </p:cNvPr>
          <p:cNvSpPr txBox="1"/>
          <p:nvPr/>
        </p:nvSpPr>
        <p:spPr>
          <a:xfrm>
            <a:off x="0" y="6396335"/>
            <a:ext cx="761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504F4F"/>
                </a:solidFill>
                <a:hlinkClick r:id="rId3"/>
              </a:rPr>
              <a:t>https://info.connectedmed.com/l/689353/2024-02-09/2lvknc/689353/1707510824kuJAqb0f/How_Health_Systems_Are_Navigating_The_Complexities_Of_AI_CCM_Reports.pdf</a:t>
            </a:r>
            <a:r>
              <a:rPr lang="en-US" sz="800" dirty="0">
                <a:solidFill>
                  <a:srgbClr val="504F4F"/>
                </a:solidFill>
              </a:rPr>
              <a:t>?</a:t>
            </a:r>
          </a:p>
          <a:p>
            <a:r>
              <a:rPr lang="en-US" sz="800" dirty="0">
                <a:solidFill>
                  <a:srgbClr val="504F4F"/>
                </a:solidFill>
                <a:hlinkClick r:id="rId4"/>
              </a:rPr>
              <a:t>https://www.mckinsey.com/industries/healthcare/our-insights/digital-transformation-health-systems-investment-priorities?utm_source=substack&amp;utm_medium=email</a:t>
            </a:r>
            <a:endParaRPr lang="en-US" sz="800" dirty="0">
              <a:solidFill>
                <a:srgbClr val="504F4F"/>
              </a:solidFill>
            </a:endParaRPr>
          </a:p>
          <a:p>
            <a:r>
              <a:rPr lang="en-US" sz="800" dirty="0">
                <a:solidFill>
                  <a:srgbClr val="504F4F"/>
                </a:solidFill>
              </a:rPr>
              <a:t>*Unpublished research – n = 21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568D2-E3F0-D956-AB87-7CD4EB6E3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C6CB2D72-AC9A-95EF-BC15-A0B836F8FA3A}"/>
              </a:ext>
            </a:extLst>
          </p:cNvPr>
          <p:cNvSpPr/>
          <p:nvPr/>
        </p:nvSpPr>
        <p:spPr bwMode="auto">
          <a:xfrm>
            <a:off x="1621072" y="49243"/>
            <a:ext cx="1800000" cy="266095"/>
          </a:xfrm>
          <a:prstGeom prst="roundRect">
            <a:avLst/>
          </a:prstGeom>
          <a:solidFill>
            <a:srgbClr val="003A70">
              <a:alpha val="20000"/>
            </a:srgbClr>
          </a:solidFill>
          <a:ln w="9525" cap="flat" cmpd="sng" algn="ctr">
            <a:solidFill>
              <a:srgbClr val="003A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3A70"/>
                </a:solidFill>
                <a:latin typeface="Calibri Light" panose="020F0302020204030204"/>
              </a:rPr>
              <a:t>Introduction</a:t>
            </a:r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id="{EBAFDF16-2D39-3491-3993-62ECFD447DC8}"/>
              </a:ext>
            </a:extLst>
          </p:cNvPr>
          <p:cNvSpPr/>
          <p:nvPr/>
        </p:nvSpPr>
        <p:spPr bwMode="auto">
          <a:xfrm>
            <a:off x="3502484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Q&amp;A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7CD7E0-8B2F-7931-808C-F114E8572188}"/>
              </a:ext>
            </a:extLst>
          </p:cNvPr>
          <p:cNvSpPr/>
          <p:nvPr/>
        </p:nvSpPr>
        <p:spPr bwMode="auto">
          <a:xfrm>
            <a:off x="5383896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Breakout</a:t>
            </a:r>
          </a:p>
        </p:txBody>
      </p:sp>
      <p:sp>
        <p:nvSpPr>
          <p:cNvPr id="15" name="Rectangle: Rounded Corners 12">
            <a:extLst>
              <a:ext uri="{FF2B5EF4-FFF2-40B4-BE49-F238E27FC236}">
                <a16:creationId xmlns:a16="http://schemas.microsoft.com/office/drawing/2014/main" id="{85E48693-0AFA-BE46-A13D-43340214E3E7}"/>
              </a:ext>
            </a:extLst>
          </p:cNvPr>
          <p:cNvSpPr/>
          <p:nvPr/>
        </p:nvSpPr>
        <p:spPr bwMode="auto">
          <a:xfrm>
            <a:off x="9146719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Conclusion</a:t>
            </a:r>
          </a:p>
        </p:txBody>
      </p:sp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id="{134C3DD5-5B98-B0D3-CEF6-625C68B5F718}"/>
              </a:ext>
            </a:extLst>
          </p:cNvPr>
          <p:cNvSpPr/>
          <p:nvPr/>
        </p:nvSpPr>
        <p:spPr bwMode="auto">
          <a:xfrm>
            <a:off x="7265308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18F0A2-FA60-B489-E4A5-1A9A0597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1" y="1975200"/>
            <a:ext cx="3019003" cy="354836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77D8F3-5D34-100F-D083-584B7DD1B2FB}"/>
              </a:ext>
            </a:extLst>
          </p:cNvPr>
          <p:cNvGrpSpPr/>
          <p:nvPr/>
        </p:nvGrpSpPr>
        <p:grpSpPr>
          <a:xfrm>
            <a:off x="7778418" y="1705193"/>
            <a:ext cx="4341897" cy="4088377"/>
            <a:chOff x="7619394" y="1705193"/>
            <a:chExt cx="4341897" cy="40883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C4E5719-E19A-E6DF-E441-E62615BC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19394" y="2534593"/>
              <a:ext cx="4341897" cy="325897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9E2C5A-6C0C-F19A-BA57-F21BA5713E71}"/>
                </a:ext>
              </a:extLst>
            </p:cNvPr>
            <p:cNvSpPr txBox="1"/>
            <p:nvPr/>
          </p:nvSpPr>
          <p:spPr>
            <a:xfrm>
              <a:off x="8204321" y="1705193"/>
              <a:ext cx="346358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43A8B0"/>
                  </a:solidFill>
                </a:rPr>
                <a:t>I think my healthcare institution has the necessary infrastructure to support this AI CDSS*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EC5575A-7655-04E7-AC65-2A69A0AB6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8153" y="2532602"/>
            <a:ext cx="4473702" cy="24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3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2F76155-1E6D-E7B7-4637-A264E93E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77695" cy="7346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rgbClr val="504F4F"/>
                </a:solidFill>
              </a:rPr>
              <a:t>Any thoughts or questions?</a:t>
            </a:r>
            <a:endParaRPr lang="en-US" sz="2800" dirty="0">
              <a:solidFill>
                <a:srgbClr val="504F4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D2ECD-7047-1838-FF89-0B78394F4D88}"/>
              </a:ext>
            </a:extLst>
          </p:cNvPr>
          <p:cNvSpPr txBox="1"/>
          <p:nvPr/>
        </p:nvSpPr>
        <p:spPr>
          <a:xfrm>
            <a:off x="2386609" y="3528875"/>
            <a:ext cx="7794574" cy="900000"/>
          </a:xfrm>
          <a:prstGeom prst="roundRect">
            <a:avLst/>
          </a:prstGeom>
          <a:solidFill>
            <a:srgbClr val="43A8B0">
              <a:alpha val="25098"/>
            </a:srgbClr>
          </a:solidFill>
          <a:ln w="12700">
            <a:solidFill>
              <a:srgbClr val="43A8B0"/>
            </a:solidFill>
          </a:ln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GB" sz="2400" dirty="0"/>
              <a:t>Q&amp;A</a:t>
            </a:r>
            <a:endParaRPr lang="en-US" sz="2400" b="1" dirty="0">
              <a:solidFill>
                <a:srgbClr val="504F4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B699B-AF8F-E52B-093E-60DE53970B20}"/>
              </a:ext>
            </a:extLst>
          </p:cNvPr>
          <p:cNvSpPr/>
          <p:nvPr/>
        </p:nvSpPr>
        <p:spPr>
          <a:xfrm>
            <a:off x="-1334829" y="1099750"/>
            <a:ext cx="932330" cy="575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34450EB4-661D-F119-849B-1FCA2D891C8C}"/>
              </a:ext>
            </a:extLst>
          </p:cNvPr>
          <p:cNvSpPr/>
          <p:nvPr/>
        </p:nvSpPr>
        <p:spPr bwMode="auto">
          <a:xfrm>
            <a:off x="1621072" y="49243"/>
            <a:ext cx="1800000" cy="266095"/>
          </a:xfrm>
          <a:prstGeom prst="roundRect">
            <a:avLst/>
          </a:prstGeom>
          <a:solidFill>
            <a:srgbClr val="003A70">
              <a:alpha val="20000"/>
            </a:srgbClr>
          </a:solidFill>
          <a:ln w="9525" cap="flat" cmpd="sng" algn="ctr">
            <a:solidFill>
              <a:srgbClr val="003A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3A70"/>
                </a:solidFill>
                <a:latin typeface="Calibri Light" panose="020F0302020204030204"/>
              </a:rPr>
              <a:t>Introduction</a:t>
            </a: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FE279653-3E99-A9AC-2891-279AC71D0A64}"/>
              </a:ext>
            </a:extLst>
          </p:cNvPr>
          <p:cNvSpPr/>
          <p:nvPr/>
        </p:nvSpPr>
        <p:spPr bwMode="auto">
          <a:xfrm>
            <a:off x="3502484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Q&amp;A</a:t>
            </a:r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3D360CD8-E2FB-B63B-2C00-AA459578F1E7}"/>
              </a:ext>
            </a:extLst>
          </p:cNvPr>
          <p:cNvSpPr/>
          <p:nvPr/>
        </p:nvSpPr>
        <p:spPr bwMode="auto">
          <a:xfrm>
            <a:off x="5383896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Breakout</a:t>
            </a:r>
          </a:p>
        </p:txBody>
      </p:sp>
      <p:sp>
        <p:nvSpPr>
          <p:cNvPr id="7" name="Rectangle: Rounded Corners 12">
            <a:extLst>
              <a:ext uri="{FF2B5EF4-FFF2-40B4-BE49-F238E27FC236}">
                <a16:creationId xmlns:a16="http://schemas.microsoft.com/office/drawing/2014/main" id="{B1D47F2C-114E-C0E1-47EB-2ED51ECE9853}"/>
              </a:ext>
            </a:extLst>
          </p:cNvPr>
          <p:cNvSpPr/>
          <p:nvPr/>
        </p:nvSpPr>
        <p:spPr bwMode="auto">
          <a:xfrm>
            <a:off x="9146719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Conclusion</a:t>
            </a:r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41A2450C-C1FA-F65F-9E88-EC5F1EC1B77F}"/>
              </a:ext>
            </a:extLst>
          </p:cNvPr>
          <p:cNvSpPr/>
          <p:nvPr/>
        </p:nvSpPr>
        <p:spPr bwMode="auto">
          <a:xfrm>
            <a:off x="7265308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240621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2F76155-1E6D-E7B7-4637-A264E93E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77695" cy="7346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rgbClr val="504F4F"/>
                </a:solidFill>
              </a:rPr>
              <a:t>Quick fire Q&amp;A</a:t>
            </a:r>
            <a:endParaRPr lang="en-US" sz="2800" dirty="0">
              <a:solidFill>
                <a:srgbClr val="504F4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B699B-AF8F-E52B-093E-60DE53970B20}"/>
              </a:ext>
            </a:extLst>
          </p:cNvPr>
          <p:cNvSpPr/>
          <p:nvPr/>
        </p:nvSpPr>
        <p:spPr>
          <a:xfrm>
            <a:off x="-1334829" y="1099750"/>
            <a:ext cx="932330" cy="575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4D7E79F5-0A71-856B-978C-FA9606023717}"/>
              </a:ext>
            </a:extLst>
          </p:cNvPr>
          <p:cNvSpPr/>
          <p:nvPr/>
        </p:nvSpPr>
        <p:spPr bwMode="auto">
          <a:xfrm>
            <a:off x="1621072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Introduction</a:t>
            </a:r>
            <a:endParaRPr lang="en-US" sz="1000" b="1" dirty="0">
              <a:solidFill>
                <a:prstClr val="white">
                  <a:lumMod val="7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1DAEFFBA-D0C2-52A0-A314-CD72283DDCC2}"/>
              </a:ext>
            </a:extLst>
          </p:cNvPr>
          <p:cNvSpPr/>
          <p:nvPr/>
        </p:nvSpPr>
        <p:spPr bwMode="auto">
          <a:xfrm>
            <a:off x="3502484" y="49243"/>
            <a:ext cx="1800000" cy="266095"/>
          </a:xfrm>
          <a:prstGeom prst="roundRect">
            <a:avLst/>
          </a:prstGeom>
          <a:solidFill>
            <a:srgbClr val="003A70">
              <a:alpha val="20000"/>
            </a:srgbClr>
          </a:solidFill>
          <a:ln w="9525" cap="flat" cmpd="sng" algn="ctr">
            <a:solidFill>
              <a:srgbClr val="003A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3A70"/>
                </a:solidFill>
                <a:latin typeface="Calibri Light" panose="020F0302020204030204"/>
              </a:rPr>
              <a:t>Q</a:t>
            </a:r>
            <a:r>
              <a:rPr lang="en-US" sz="1000" b="1">
                <a:solidFill>
                  <a:srgbClr val="003A70"/>
                </a:solidFill>
                <a:latin typeface="Calibri Light" panose="020F0302020204030204"/>
              </a:rPr>
              <a:t>&amp;A</a:t>
            </a:r>
            <a:endParaRPr lang="en-US" sz="1000" b="1" dirty="0">
              <a:solidFill>
                <a:srgbClr val="003A70"/>
              </a:solidFill>
              <a:latin typeface="Calibri Light" panose="020F0302020204030204"/>
            </a:endParaRPr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70E1FCAC-8F16-EC98-7A29-8E83E3DA87AA}"/>
              </a:ext>
            </a:extLst>
          </p:cNvPr>
          <p:cNvSpPr/>
          <p:nvPr/>
        </p:nvSpPr>
        <p:spPr bwMode="auto">
          <a:xfrm>
            <a:off x="5383896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Breakout</a:t>
            </a:r>
          </a:p>
        </p:txBody>
      </p:sp>
      <p:sp>
        <p:nvSpPr>
          <p:cNvPr id="7" name="Rectangle: Rounded Corners 12">
            <a:extLst>
              <a:ext uri="{FF2B5EF4-FFF2-40B4-BE49-F238E27FC236}">
                <a16:creationId xmlns:a16="http://schemas.microsoft.com/office/drawing/2014/main" id="{BD4ED47C-AD55-6A9C-CA38-E3F78682AA56}"/>
              </a:ext>
            </a:extLst>
          </p:cNvPr>
          <p:cNvSpPr/>
          <p:nvPr/>
        </p:nvSpPr>
        <p:spPr bwMode="auto">
          <a:xfrm>
            <a:off x="9146719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Conclusion</a:t>
            </a:r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807F0A6A-5294-21F0-528A-A4D4BDB8433E}"/>
              </a:ext>
            </a:extLst>
          </p:cNvPr>
          <p:cNvSpPr/>
          <p:nvPr/>
        </p:nvSpPr>
        <p:spPr bwMode="auto">
          <a:xfrm>
            <a:off x="7265308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DCB5F1-6E90-1A93-C015-F9E59141D834}"/>
              </a:ext>
            </a:extLst>
          </p:cNvPr>
          <p:cNvSpPr txBox="1"/>
          <p:nvPr/>
        </p:nvSpPr>
        <p:spPr>
          <a:xfrm>
            <a:off x="2386609" y="1439857"/>
            <a:ext cx="7794574" cy="1328023"/>
          </a:xfrm>
          <a:prstGeom prst="roundRect">
            <a:avLst/>
          </a:prstGeom>
          <a:solidFill>
            <a:srgbClr val="43A8B0">
              <a:alpha val="25098"/>
            </a:srgbClr>
          </a:solidFill>
          <a:ln w="12700">
            <a:solidFill>
              <a:srgbClr val="43A8B0"/>
            </a:solidFill>
          </a:ln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GB" sz="2400" dirty="0"/>
              <a:t>Be as creative as possible!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You can submit multiple responses</a:t>
            </a:r>
            <a:endParaRPr lang="en-US" sz="2400" dirty="0"/>
          </a:p>
        </p:txBody>
      </p:sp>
      <p:pic>
        <p:nvPicPr>
          <p:cNvPr id="17" name="Picture 1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000A0D8-F496-8FA1-A0A9-75AFE418F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012" y="2838822"/>
            <a:ext cx="3836120" cy="38361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88DB98-F17D-6E18-88C9-983B6C597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701" y="4377331"/>
            <a:ext cx="4542569" cy="75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05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2F76155-1E6D-E7B7-4637-A264E93E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77695" cy="7346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rgbClr val="504F4F"/>
                </a:solidFill>
              </a:rPr>
              <a:t>Interactive Breakout Session!</a:t>
            </a:r>
            <a:endParaRPr lang="en-US" sz="2800" dirty="0">
              <a:solidFill>
                <a:srgbClr val="504F4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B699B-AF8F-E52B-093E-60DE53970B20}"/>
              </a:ext>
            </a:extLst>
          </p:cNvPr>
          <p:cNvSpPr/>
          <p:nvPr/>
        </p:nvSpPr>
        <p:spPr>
          <a:xfrm>
            <a:off x="-1334829" y="1099750"/>
            <a:ext cx="932330" cy="575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4D7E79F5-0A71-856B-978C-FA9606023717}"/>
              </a:ext>
            </a:extLst>
          </p:cNvPr>
          <p:cNvSpPr/>
          <p:nvPr/>
        </p:nvSpPr>
        <p:spPr bwMode="auto">
          <a:xfrm>
            <a:off x="1621072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Introduction</a:t>
            </a:r>
            <a:endParaRPr lang="en-US" sz="1000" b="1" dirty="0">
              <a:solidFill>
                <a:prstClr val="white">
                  <a:lumMod val="7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1DAEFFBA-D0C2-52A0-A314-CD72283DDCC2}"/>
              </a:ext>
            </a:extLst>
          </p:cNvPr>
          <p:cNvSpPr/>
          <p:nvPr/>
        </p:nvSpPr>
        <p:spPr bwMode="auto">
          <a:xfrm>
            <a:off x="3502484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Q&amp;A</a:t>
            </a:r>
            <a:endParaRPr lang="en-US" sz="1000" b="1" dirty="0">
              <a:solidFill>
                <a:prstClr val="white">
                  <a:lumMod val="7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70E1FCAC-8F16-EC98-7A29-8E83E3DA87AA}"/>
              </a:ext>
            </a:extLst>
          </p:cNvPr>
          <p:cNvSpPr/>
          <p:nvPr/>
        </p:nvSpPr>
        <p:spPr bwMode="auto">
          <a:xfrm>
            <a:off x="5383896" y="49243"/>
            <a:ext cx="1800000" cy="266095"/>
          </a:xfrm>
          <a:prstGeom prst="roundRect">
            <a:avLst/>
          </a:prstGeom>
          <a:solidFill>
            <a:srgbClr val="003A70">
              <a:alpha val="20000"/>
            </a:srgbClr>
          </a:solidFill>
          <a:ln w="9525" cap="flat" cmpd="sng" algn="ctr">
            <a:solidFill>
              <a:srgbClr val="003A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3A70"/>
                </a:solidFill>
                <a:latin typeface="Calibri Light" panose="020F0302020204030204"/>
              </a:rPr>
              <a:t>Breakout</a:t>
            </a:r>
          </a:p>
        </p:txBody>
      </p:sp>
      <p:sp>
        <p:nvSpPr>
          <p:cNvPr id="7" name="Rectangle: Rounded Corners 12">
            <a:extLst>
              <a:ext uri="{FF2B5EF4-FFF2-40B4-BE49-F238E27FC236}">
                <a16:creationId xmlns:a16="http://schemas.microsoft.com/office/drawing/2014/main" id="{BD4ED47C-AD55-6A9C-CA38-E3F78682AA56}"/>
              </a:ext>
            </a:extLst>
          </p:cNvPr>
          <p:cNvSpPr/>
          <p:nvPr/>
        </p:nvSpPr>
        <p:spPr bwMode="auto">
          <a:xfrm>
            <a:off x="9146719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Conclusion</a:t>
            </a:r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807F0A6A-5294-21F0-528A-A4D4BDB8433E}"/>
              </a:ext>
            </a:extLst>
          </p:cNvPr>
          <p:cNvSpPr/>
          <p:nvPr/>
        </p:nvSpPr>
        <p:spPr bwMode="auto">
          <a:xfrm>
            <a:off x="7265308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59AEDD-A18A-3C11-AC6A-8DF22C9A6BDC}"/>
              </a:ext>
            </a:extLst>
          </p:cNvPr>
          <p:cNvSpPr txBox="1"/>
          <p:nvPr/>
        </p:nvSpPr>
        <p:spPr>
          <a:xfrm>
            <a:off x="222117" y="1461199"/>
            <a:ext cx="3621013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504F4F"/>
                </a:solidFill>
              </a:rPr>
              <a:t>Split yourself into groups of 4-6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4F4F"/>
                </a:solidFill>
              </a:rPr>
              <a:t>Try to ensure an even split of skills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4F4F"/>
                </a:solidFill>
              </a:rPr>
              <a:t>Work with those you don’t normally collaborate with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4F4F"/>
                </a:solidFill>
              </a:rPr>
              <a:t>Nominate a leader to speak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>
              <a:solidFill>
                <a:srgbClr val="504F4F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504F4F"/>
                </a:solidFill>
              </a:rPr>
              <a:t>Each group will be assigned a topic: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04F4F"/>
                </a:solidFill>
              </a:rPr>
              <a:t>Design / usability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04F4F"/>
                </a:solidFill>
              </a:rPr>
              <a:t>Clinical evaluation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04F4F"/>
                </a:solidFill>
              </a:rPr>
              <a:t>Integration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14E9C-4A73-A23E-E80F-3008DAFB23AC}"/>
              </a:ext>
            </a:extLst>
          </p:cNvPr>
          <p:cNvSpPr txBox="1"/>
          <p:nvPr/>
        </p:nvSpPr>
        <p:spPr>
          <a:xfrm>
            <a:off x="4120359" y="1668948"/>
            <a:ext cx="7849524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504F4F"/>
                </a:solidFill>
              </a:rPr>
              <a:t>3. You will have 8 minutes to to discuss and come up with </a:t>
            </a:r>
            <a:r>
              <a:rPr lang="en-US" b="1" dirty="0">
                <a:solidFill>
                  <a:srgbClr val="504F4F"/>
                </a:solidFill>
              </a:rPr>
              <a:t>5 statements </a:t>
            </a:r>
            <a:r>
              <a:rPr lang="en-US" dirty="0">
                <a:solidFill>
                  <a:srgbClr val="504F4F"/>
                </a:solidFill>
              </a:rPr>
              <a:t>of the form: </a:t>
            </a:r>
            <a:r>
              <a:rPr lang="en-US" b="1" dirty="0">
                <a:solidFill>
                  <a:srgbClr val="504F4F"/>
                </a:solidFill>
              </a:rPr>
              <a:t>User – Need/Goal – Benefit/Insight/Opinion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4F4F"/>
                </a:solidFill>
              </a:rPr>
              <a:t>E.g., "As a doctor, I want the AI system to automatically integrate with our EHR, to enable real-time decision support as I don't have time to manually enter patient data."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504F4F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504F4F"/>
                </a:solidFill>
              </a:rPr>
              <a:t>4. Each group has </a:t>
            </a:r>
            <a:r>
              <a:rPr lang="en-US" b="1" dirty="0">
                <a:solidFill>
                  <a:srgbClr val="504F4F"/>
                </a:solidFill>
              </a:rPr>
              <a:t>2 minutes to present </a:t>
            </a:r>
            <a:r>
              <a:rPr lang="en-US" dirty="0">
                <a:solidFill>
                  <a:srgbClr val="504F4F"/>
                </a:solidFill>
              </a:rPr>
              <a:t>their statements to the rest of the group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504F4F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504F4F"/>
                </a:solidFill>
              </a:rPr>
              <a:t>5. Each group will </a:t>
            </a:r>
            <a:r>
              <a:rPr lang="en-US" b="1" dirty="0">
                <a:solidFill>
                  <a:srgbClr val="504F4F"/>
                </a:solidFill>
              </a:rPr>
              <a:t>rotate topic </a:t>
            </a:r>
            <a:r>
              <a:rPr lang="en-US" dirty="0">
                <a:solidFill>
                  <a:srgbClr val="504F4F"/>
                </a:solidFill>
              </a:rPr>
              <a:t>and try to </a:t>
            </a:r>
            <a:r>
              <a:rPr lang="en-US" b="1" dirty="0">
                <a:solidFill>
                  <a:srgbClr val="504F4F"/>
                </a:solidFill>
              </a:rPr>
              <a:t>build of the previous group's ideas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504F4F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504F4F"/>
                </a:solidFill>
              </a:rPr>
              <a:t>6. </a:t>
            </a:r>
            <a:r>
              <a:rPr lang="en-US" b="1" dirty="0">
                <a:solidFill>
                  <a:srgbClr val="504F4F"/>
                </a:solidFill>
              </a:rPr>
              <a:t>Repeat</a:t>
            </a:r>
            <a:r>
              <a:rPr lang="en-US" dirty="0">
                <a:solidFill>
                  <a:srgbClr val="504F4F"/>
                </a:solidFill>
              </a:rPr>
              <a:t> unit every group has covered every topic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D514DE-F0F2-176F-3942-9E910D862883}"/>
              </a:ext>
            </a:extLst>
          </p:cNvPr>
          <p:cNvCxnSpPr>
            <a:cxnSpLocks/>
          </p:cNvCxnSpPr>
          <p:nvPr/>
        </p:nvCxnSpPr>
        <p:spPr>
          <a:xfrm flipV="1">
            <a:off x="3939780" y="1540912"/>
            <a:ext cx="0" cy="4859888"/>
          </a:xfrm>
          <a:prstGeom prst="line">
            <a:avLst/>
          </a:prstGeom>
          <a:ln w="12700">
            <a:solidFill>
              <a:srgbClr val="43A8B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91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2F76155-1E6D-E7B7-4637-A264E93E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77695" cy="7346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rgbClr val="504F4F"/>
                </a:solidFill>
              </a:rPr>
              <a:t>Finally let's set some future goals</a:t>
            </a:r>
            <a:endParaRPr lang="en-US" sz="2800" dirty="0">
              <a:solidFill>
                <a:srgbClr val="504F4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B699B-AF8F-E52B-093E-60DE53970B20}"/>
              </a:ext>
            </a:extLst>
          </p:cNvPr>
          <p:cNvSpPr/>
          <p:nvPr/>
        </p:nvSpPr>
        <p:spPr>
          <a:xfrm>
            <a:off x="-1334829" y="1099750"/>
            <a:ext cx="932330" cy="575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34450EB4-661D-F119-849B-1FCA2D891C8C}"/>
              </a:ext>
            </a:extLst>
          </p:cNvPr>
          <p:cNvSpPr/>
          <p:nvPr/>
        </p:nvSpPr>
        <p:spPr bwMode="auto">
          <a:xfrm>
            <a:off x="1621072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Introduction</a:t>
            </a:r>
            <a:endParaRPr lang="en-US" sz="1000" b="1" dirty="0">
              <a:solidFill>
                <a:prstClr val="white">
                  <a:lumMod val="7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FE279653-3E99-A9AC-2891-279AC71D0A64}"/>
              </a:ext>
            </a:extLst>
          </p:cNvPr>
          <p:cNvSpPr/>
          <p:nvPr/>
        </p:nvSpPr>
        <p:spPr bwMode="auto">
          <a:xfrm>
            <a:off x="3502484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Q&amp;A</a:t>
            </a:r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3D360CD8-E2FB-B63B-2C00-AA459578F1E7}"/>
              </a:ext>
            </a:extLst>
          </p:cNvPr>
          <p:cNvSpPr/>
          <p:nvPr/>
        </p:nvSpPr>
        <p:spPr bwMode="auto">
          <a:xfrm>
            <a:off x="5383896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Breakout</a:t>
            </a:r>
          </a:p>
        </p:txBody>
      </p:sp>
      <p:sp>
        <p:nvSpPr>
          <p:cNvPr id="7" name="Rectangle: Rounded Corners 12">
            <a:extLst>
              <a:ext uri="{FF2B5EF4-FFF2-40B4-BE49-F238E27FC236}">
                <a16:creationId xmlns:a16="http://schemas.microsoft.com/office/drawing/2014/main" id="{B1D47F2C-114E-C0E1-47EB-2ED51ECE9853}"/>
              </a:ext>
            </a:extLst>
          </p:cNvPr>
          <p:cNvSpPr/>
          <p:nvPr/>
        </p:nvSpPr>
        <p:spPr bwMode="auto">
          <a:xfrm>
            <a:off x="9146719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Conclusion</a:t>
            </a:r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41A2450C-C1FA-F65F-9E88-EC5F1EC1B77F}"/>
              </a:ext>
            </a:extLst>
          </p:cNvPr>
          <p:cNvSpPr/>
          <p:nvPr/>
        </p:nvSpPr>
        <p:spPr bwMode="auto">
          <a:xfrm>
            <a:off x="7265308" y="49243"/>
            <a:ext cx="1800000" cy="266095"/>
          </a:xfrm>
          <a:prstGeom prst="roundRect">
            <a:avLst/>
          </a:prstGeom>
          <a:solidFill>
            <a:srgbClr val="003A70">
              <a:alpha val="20000"/>
            </a:srgbClr>
          </a:solidFill>
          <a:ln w="9525" cap="flat" cmpd="sng" algn="ctr">
            <a:solidFill>
              <a:srgbClr val="003A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3A70"/>
                </a:solidFill>
                <a:latin typeface="Calibri Light" panose="020F0302020204030204"/>
              </a:rPr>
              <a:t>Goals</a:t>
            </a:r>
            <a:endParaRPr lang="en-US" sz="1000" b="1" dirty="0">
              <a:solidFill>
                <a:srgbClr val="003A70"/>
              </a:solidFill>
              <a:latin typeface="Calibri Light" panose="020F0302020204030204"/>
            </a:endParaRPr>
          </a:p>
        </p:txBody>
      </p:sp>
      <p:pic>
        <p:nvPicPr>
          <p:cNvPr id="7172" name="Picture 4" descr="How To Write SMART Goals in 5 Steps (With Examples) | Indeed.com">
            <a:extLst>
              <a:ext uri="{FF2B5EF4-FFF2-40B4-BE49-F238E27FC236}">
                <a16:creationId xmlns:a16="http://schemas.microsoft.com/office/drawing/2014/main" id="{F914B43A-A56A-8BB2-ADAD-3A485D096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5"/>
          <a:stretch/>
        </p:blipFill>
        <p:spPr bwMode="auto">
          <a:xfrm>
            <a:off x="544285" y="1225864"/>
            <a:ext cx="7084584" cy="346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7B47C6-2F4E-4B7B-B5EF-35C8B5F6E5C9}"/>
              </a:ext>
            </a:extLst>
          </p:cNvPr>
          <p:cNvSpPr txBox="1"/>
          <p:nvPr/>
        </p:nvSpPr>
        <p:spPr>
          <a:xfrm>
            <a:off x="435428" y="4695063"/>
            <a:ext cx="7302299" cy="190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504F4F"/>
                </a:solidFill>
              </a:rPr>
              <a:t>E.g., By the end of the year, develop and implement a streamlined method for checking projects against current reporting guidelines and regulatory requirements. This method will include a checklist and automated reminders to ensure no critical aspects are missed. Progress will be reviewed and measured during monthly catch-up meetings to ensure continuous improvement and compliance.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3D0673-50BC-62B3-0082-DB515EB06D8A}"/>
              </a:ext>
            </a:extLst>
          </p:cNvPr>
          <p:cNvGrpSpPr/>
          <p:nvPr/>
        </p:nvGrpSpPr>
        <p:grpSpPr>
          <a:xfrm>
            <a:off x="8123068" y="2038961"/>
            <a:ext cx="3359469" cy="3879829"/>
            <a:chOff x="8123068" y="1878421"/>
            <a:chExt cx="3359469" cy="38798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0D2ECD-7047-1838-FF89-0B78394F4D88}"/>
                </a:ext>
              </a:extLst>
            </p:cNvPr>
            <p:cNvSpPr txBox="1"/>
            <p:nvPr/>
          </p:nvSpPr>
          <p:spPr>
            <a:xfrm>
              <a:off x="8123068" y="1878421"/>
              <a:ext cx="3359469" cy="510778"/>
            </a:xfrm>
            <a:prstGeom prst="roundRect">
              <a:avLst/>
            </a:prstGeom>
            <a:solidFill>
              <a:srgbClr val="43A8B0">
                <a:alpha val="25098"/>
              </a:srgbClr>
            </a:solidFill>
            <a:ln w="12700">
              <a:solidFill>
                <a:srgbClr val="43A8B0"/>
              </a:solidFill>
            </a:ln>
          </p:spPr>
          <p:txBody>
            <a:bodyPr wrap="square" anchor="ctr">
              <a:spAutoFit/>
            </a:bodyPr>
            <a:lstStyle/>
            <a:p>
              <a:pPr marL="0" indent="0" algn="ctr">
                <a:buNone/>
              </a:pPr>
              <a:r>
                <a:rPr lang="en-GB" sz="2400" dirty="0"/>
                <a:t>Design / usability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0012B7-F123-02DD-E540-FB44120146E3}"/>
                </a:ext>
              </a:extLst>
            </p:cNvPr>
            <p:cNvSpPr txBox="1"/>
            <p:nvPr/>
          </p:nvSpPr>
          <p:spPr>
            <a:xfrm>
              <a:off x="8123068" y="3562946"/>
              <a:ext cx="3359469" cy="510778"/>
            </a:xfrm>
            <a:prstGeom prst="roundRect">
              <a:avLst/>
            </a:prstGeom>
            <a:solidFill>
              <a:srgbClr val="43A8B0">
                <a:alpha val="25098"/>
              </a:srgbClr>
            </a:solidFill>
            <a:ln w="12700">
              <a:solidFill>
                <a:srgbClr val="43A8B0"/>
              </a:solidFill>
            </a:ln>
          </p:spPr>
          <p:txBody>
            <a:bodyPr wrap="square" anchor="ctr">
              <a:spAutoFit/>
            </a:bodyPr>
            <a:lstStyle/>
            <a:p>
              <a:pPr marL="0" indent="0" algn="ctr">
                <a:buNone/>
              </a:pPr>
              <a:r>
                <a:rPr lang="en-GB" sz="2400" dirty="0"/>
                <a:t>Clinical evaluation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9BA765-3F78-3DE6-102D-5B574091E8F9}"/>
                </a:ext>
              </a:extLst>
            </p:cNvPr>
            <p:cNvSpPr txBox="1"/>
            <p:nvPr/>
          </p:nvSpPr>
          <p:spPr>
            <a:xfrm>
              <a:off x="8123068" y="5247472"/>
              <a:ext cx="3359469" cy="510778"/>
            </a:xfrm>
            <a:prstGeom prst="roundRect">
              <a:avLst/>
            </a:prstGeom>
            <a:solidFill>
              <a:srgbClr val="43A8B0">
                <a:alpha val="25098"/>
              </a:srgbClr>
            </a:solidFill>
            <a:ln w="12700">
              <a:solidFill>
                <a:srgbClr val="43A8B0"/>
              </a:solidFill>
            </a:ln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indent="0" algn="ctr">
                <a:buNone/>
                <a:defRPr sz="2400"/>
              </a:lvl1pPr>
            </a:lstStyle>
            <a:p>
              <a:r>
                <a:rPr lang="en-US" dirty="0"/>
                <a:t>Integration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33265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A48394-7A1A-3A0B-C1BA-2F7E1A8E9F6F}"/>
              </a:ext>
            </a:extLst>
          </p:cNvPr>
          <p:cNvSpPr txBox="1"/>
          <p:nvPr/>
        </p:nvSpPr>
        <p:spPr>
          <a:xfrm>
            <a:off x="2502027" y="2071970"/>
            <a:ext cx="7187946" cy="3813810"/>
          </a:xfrm>
          <a:prstGeom prst="roundRect">
            <a:avLst/>
          </a:prstGeom>
          <a:solidFill>
            <a:srgbClr val="43A8B0">
              <a:alpha val="25098"/>
            </a:srgbClr>
          </a:solidFill>
          <a:ln w="12700">
            <a:solidFill>
              <a:srgbClr val="43A8B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Conclusion</a:t>
            </a:r>
          </a:p>
          <a:p>
            <a:pPr marL="0" indent="0" algn="ctr">
              <a:buNone/>
            </a:pPr>
            <a:endParaRPr lang="en-US" sz="800" dirty="0">
              <a:solidFill>
                <a:srgbClr val="504F4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504F4F"/>
                </a:solidFill>
              </a:rPr>
              <a:t>Design, evaluation and integration </a:t>
            </a:r>
            <a:r>
              <a:rPr lang="en-GB" sz="1600" dirty="0">
                <a:solidFill>
                  <a:srgbClr val="504F4F"/>
                </a:solidFill>
              </a:rPr>
              <a:t>are critical components towards AI clinical decision support systems for antibiotic optimisation becoming a reality in real clinical practice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04F4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04F4F"/>
                </a:solidFill>
              </a:rPr>
              <a:t>Reviewed the current </a:t>
            </a:r>
            <a:r>
              <a:rPr lang="en-GB" sz="1600" b="1" dirty="0">
                <a:solidFill>
                  <a:srgbClr val="504F4F"/>
                </a:solidFill>
              </a:rPr>
              <a:t>literature</a:t>
            </a:r>
            <a:r>
              <a:rPr lang="en-GB" sz="1600" dirty="0">
                <a:solidFill>
                  <a:srgbClr val="504F4F"/>
                </a:solidFill>
              </a:rPr>
              <a:t> on these topics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04F4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04F4F"/>
                </a:solidFill>
              </a:rPr>
              <a:t>Came up with innovative responses to </a:t>
            </a:r>
            <a:r>
              <a:rPr lang="en-GB" sz="1600" b="1" dirty="0">
                <a:solidFill>
                  <a:srgbClr val="504F4F"/>
                </a:solidFill>
              </a:rPr>
              <a:t>‘How might we’ questions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04F4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504F4F"/>
                </a:solidFill>
              </a:rPr>
              <a:t>Ideated and discussed </a:t>
            </a:r>
            <a:r>
              <a:rPr lang="en-GB" sz="1600" dirty="0">
                <a:solidFill>
                  <a:srgbClr val="504F4F"/>
                </a:solidFill>
              </a:rPr>
              <a:t>how to best design clinical decision support systems, evaluate them with clinical studies and set up infrastructure for integration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b="0" i="0" dirty="0">
              <a:solidFill>
                <a:srgbClr val="504F4F"/>
              </a:solidFill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04F4F"/>
                </a:solidFill>
              </a:rPr>
              <a:t>Developed </a:t>
            </a:r>
            <a:r>
              <a:rPr lang="en-GB" sz="1600" b="1" dirty="0">
                <a:solidFill>
                  <a:srgbClr val="504F4F"/>
                </a:solidFill>
              </a:rPr>
              <a:t>goals</a:t>
            </a:r>
            <a:r>
              <a:rPr lang="en-GB" sz="1600" dirty="0">
                <a:solidFill>
                  <a:srgbClr val="504F4F"/>
                </a:solidFill>
              </a:rPr>
              <a:t> to work towards in the future</a:t>
            </a:r>
            <a:endParaRPr lang="en-GB" sz="1600" b="0" i="0" dirty="0">
              <a:solidFill>
                <a:srgbClr val="504F4F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474C3-BA6C-F44C-1811-8ABFD2C9618F}"/>
              </a:ext>
            </a:extLst>
          </p:cNvPr>
          <p:cNvSpPr/>
          <p:nvPr/>
        </p:nvSpPr>
        <p:spPr>
          <a:xfrm>
            <a:off x="-1255806" y="1099750"/>
            <a:ext cx="932330" cy="575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2D5EAB-6A07-1B51-BF20-297E96EF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942689" cy="7346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>
                <a:solidFill>
                  <a:srgbClr val="504F4F"/>
                </a:solidFill>
              </a:rPr>
              <a:t>Designing, evaluating and integrating AI decision support systems in healthcare .</a:t>
            </a:r>
            <a:endParaRPr lang="en-US" sz="3200" dirty="0">
              <a:solidFill>
                <a:srgbClr val="504F4F"/>
              </a:solidFill>
            </a:endParaRPr>
          </a:p>
        </p:txBody>
      </p:sp>
      <p:sp>
        <p:nvSpPr>
          <p:cNvPr id="15" name="Rectangle: Rounded Corners 12">
            <a:extLst>
              <a:ext uri="{FF2B5EF4-FFF2-40B4-BE49-F238E27FC236}">
                <a16:creationId xmlns:a16="http://schemas.microsoft.com/office/drawing/2014/main" id="{BBDF1961-09A8-B0EE-6D6F-D4934BD75EAB}"/>
              </a:ext>
            </a:extLst>
          </p:cNvPr>
          <p:cNvSpPr/>
          <p:nvPr/>
        </p:nvSpPr>
        <p:spPr bwMode="auto">
          <a:xfrm>
            <a:off x="1621072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Introduction</a:t>
            </a:r>
            <a:endParaRPr lang="en-US" sz="1000" b="1" dirty="0">
              <a:solidFill>
                <a:prstClr val="white">
                  <a:lumMod val="7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868B1243-D21C-4CA5-EE29-C87F9D8AAC6D}"/>
              </a:ext>
            </a:extLst>
          </p:cNvPr>
          <p:cNvSpPr/>
          <p:nvPr/>
        </p:nvSpPr>
        <p:spPr bwMode="auto">
          <a:xfrm>
            <a:off x="3502484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Q&amp;A</a:t>
            </a:r>
          </a:p>
        </p:txBody>
      </p:sp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id="{A9390FDE-256E-DBFF-CE82-2901DA248427}"/>
              </a:ext>
            </a:extLst>
          </p:cNvPr>
          <p:cNvSpPr/>
          <p:nvPr/>
        </p:nvSpPr>
        <p:spPr bwMode="auto">
          <a:xfrm>
            <a:off x="5383896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Breakout</a:t>
            </a:r>
          </a:p>
        </p:txBody>
      </p:sp>
      <p:sp>
        <p:nvSpPr>
          <p:cNvPr id="18" name="Rectangle: Rounded Corners 12">
            <a:extLst>
              <a:ext uri="{FF2B5EF4-FFF2-40B4-BE49-F238E27FC236}">
                <a16:creationId xmlns:a16="http://schemas.microsoft.com/office/drawing/2014/main" id="{9F6C8514-F629-6B6F-8BDC-DCCB43A09838}"/>
              </a:ext>
            </a:extLst>
          </p:cNvPr>
          <p:cNvSpPr/>
          <p:nvPr/>
        </p:nvSpPr>
        <p:spPr bwMode="auto">
          <a:xfrm>
            <a:off x="9146719" y="49243"/>
            <a:ext cx="1800000" cy="266095"/>
          </a:xfrm>
          <a:prstGeom prst="roundRect">
            <a:avLst/>
          </a:prstGeom>
          <a:solidFill>
            <a:srgbClr val="003A70">
              <a:alpha val="20000"/>
            </a:srgbClr>
          </a:solidFill>
          <a:ln w="9525" cap="flat" cmpd="sng" algn="ctr">
            <a:solidFill>
              <a:srgbClr val="003A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3A70"/>
                </a:solidFill>
                <a:latin typeface="Calibri Light" panose="020F0302020204030204"/>
              </a:rPr>
              <a:t>Conclusion</a:t>
            </a:r>
            <a:endParaRPr lang="en-US" sz="1000" b="1" dirty="0">
              <a:solidFill>
                <a:srgbClr val="003A70"/>
              </a:solidFill>
              <a:latin typeface="Calibri Light" panose="020F0302020204030204"/>
            </a:endParaRPr>
          </a:p>
        </p:txBody>
      </p:sp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04431389-D160-1CF1-2606-373045C41023}"/>
              </a:ext>
            </a:extLst>
          </p:cNvPr>
          <p:cNvSpPr/>
          <p:nvPr/>
        </p:nvSpPr>
        <p:spPr bwMode="auto">
          <a:xfrm>
            <a:off x="7265308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Goals</a:t>
            </a:r>
            <a:endParaRPr lang="en-US" sz="1000" b="1" dirty="0">
              <a:solidFill>
                <a:prstClr val="white">
                  <a:lumMod val="75000"/>
                </a:prst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7908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F1B43D-9E9D-3D42-9F05-5EABAB01BDCB}"/>
              </a:ext>
            </a:extLst>
          </p:cNvPr>
          <p:cNvSpPr txBox="1"/>
          <p:nvPr/>
        </p:nvSpPr>
        <p:spPr>
          <a:xfrm>
            <a:off x="4432788" y="2239938"/>
            <a:ext cx="33264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04F4F"/>
                </a:solidFill>
              </a:rPr>
              <a:t>Dr Tim Rawson</a:t>
            </a:r>
          </a:p>
          <a:p>
            <a:pPr algn="ctr"/>
            <a:endParaRPr lang="en-US" sz="2000" dirty="0">
              <a:solidFill>
                <a:srgbClr val="504F4F"/>
              </a:solidFill>
            </a:endParaRPr>
          </a:p>
          <a:p>
            <a:pPr algn="ctr"/>
            <a:r>
              <a:rPr lang="en-US" sz="2000" dirty="0">
                <a:solidFill>
                  <a:srgbClr val="504F4F"/>
                </a:solidFill>
              </a:rPr>
              <a:t>Professor </a:t>
            </a:r>
            <a:r>
              <a:rPr lang="en-US" sz="2000" dirty="0" err="1">
                <a:solidFill>
                  <a:srgbClr val="504F4F"/>
                </a:solidFill>
              </a:rPr>
              <a:t>Pantelis</a:t>
            </a:r>
            <a:r>
              <a:rPr lang="en-US" sz="2000" dirty="0">
                <a:solidFill>
                  <a:srgbClr val="504F4F"/>
                </a:solidFill>
              </a:rPr>
              <a:t> Georgiou</a:t>
            </a:r>
          </a:p>
          <a:p>
            <a:pPr algn="ctr"/>
            <a:endParaRPr lang="en-US" sz="2000" dirty="0">
              <a:solidFill>
                <a:srgbClr val="504F4F"/>
              </a:solidFill>
            </a:endParaRPr>
          </a:p>
          <a:p>
            <a:pPr algn="ctr"/>
            <a:r>
              <a:rPr lang="en-US" sz="2000" dirty="0">
                <a:solidFill>
                  <a:srgbClr val="504F4F"/>
                </a:solidFill>
              </a:rPr>
              <a:t>Professor Alison Holmes</a:t>
            </a:r>
          </a:p>
          <a:p>
            <a:pPr algn="ctr"/>
            <a:endParaRPr lang="en-US" sz="2000" dirty="0">
              <a:solidFill>
                <a:srgbClr val="504F4F"/>
              </a:solidFill>
            </a:endParaRPr>
          </a:p>
          <a:p>
            <a:pPr algn="ctr"/>
            <a:r>
              <a:rPr lang="en-US" sz="2000" dirty="0">
                <a:solidFill>
                  <a:srgbClr val="504F4F"/>
                </a:solidFill>
              </a:rPr>
              <a:t>Dr Bernard Hernandez Perez</a:t>
            </a:r>
          </a:p>
          <a:p>
            <a:pPr algn="ctr"/>
            <a:endParaRPr lang="en-US" sz="2000" dirty="0">
              <a:solidFill>
                <a:srgbClr val="504F4F"/>
              </a:solidFill>
            </a:endParaRPr>
          </a:p>
          <a:p>
            <a:pPr algn="ctr"/>
            <a:r>
              <a:rPr lang="en-US" sz="2000" dirty="0" err="1">
                <a:solidFill>
                  <a:srgbClr val="504F4F"/>
                </a:solidFill>
              </a:rPr>
              <a:t>Mr</a:t>
            </a:r>
            <a:r>
              <a:rPr lang="en-US" sz="2000" dirty="0">
                <a:solidFill>
                  <a:srgbClr val="504F4F"/>
                </a:solidFill>
              </a:rPr>
              <a:t> Richard Wilson</a:t>
            </a:r>
          </a:p>
          <a:p>
            <a:pPr algn="ctr"/>
            <a:endParaRPr lang="en-US" sz="2000" dirty="0">
              <a:solidFill>
                <a:srgbClr val="504F4F"/>
              </a:solidFill>
            </a:endParaRPr>
          </a:p>
          <a:p>
            <a:pPr algn="ctr"/>
            <a:r>
              <a:rPr lang="en-US" sz="2000" dirty="0">
                <a:solidFill>
                  <a:srgbClr val="504F4F"/>
                </a:solidFill>
              </a:rPr>
              <a:t>Dr Mark Gilchrist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30678B-35AF-114C-91A9-1561A5DD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41800" cy="73462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504F4F"/>
                </a:solidFill>
              </a:rPr>
              <a:t>I would like to acknowledge the contribution of the following individuals.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FB5417-5FF1-2FB0-2CE1-617B9662D3CC}"/>
              </a:ext>
            </a:extLst>
          </p:cNvPr>
          <p:cNvSpPr/>
          <p:nvPr/>
        </p:nvSpPr>
        <p:spPr>
          <a:xfrm>
            <a:off x="-1255806" y="1099750"/>
            <a:ext cx="932330" cy="575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0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36BA1-5BD0-EC47-97E8-1FF56E9D0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7688"/>
            <a:ext cx="9144000" cy="1844762"/>
          </a:xfrm>
        </p:spPr>
        <p:txBody>
          <a:bodyPr anchor="ctr">
            <a:normAutofit/>
          </a:bodyPr>
          <a:lstStyle/>
          <a:p>
            <a:r>
              <a:rPr lang="en-GB" sz="4800" spc="300" dirty="0">
                <a:solidFill>
                  <a:srgbClr val="43A8B0"/>
                </a:solidFill>
              </a:rPr>
              <a:t>Thank you! </a:t>
            </a:r>
            <a:endParaRPr lang="en-US" sz="4800" spc="300" dirty="0">
              <a:solidFill>
                <a:srgbClr val="43A8B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71E6F94-DF4D-6548-5E96-835FAE479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12880"/>
            <a:ext cx="9144000" cy="2432241"/>
          </a:xfrm>
        </p:spPr>
        <p:txBody>
          <a:bodyPr anchor="ctr">
            <a:normAutofit/>
          </a:bodyPr>
          <a:lstStyle/>
          <a:p>
            <a:endParaRPr lang="en-US" sz="1800">
              <a:solidFill>
                <a:srgbClr val="504F4F"/>
              </a:solidFill>
            </a:endParaRPr>
          </a:p>
          <a:p>
            <a:r>
              <a:rPr lang="en-US" sz="1800">
                <a:solidFill>
                  <a:srgbClr val="504F4F"/>
                </a:solidFill>
              </a:rPr>
              <a:t>William Bolton</a:t>
            </a:r>
          </a:p>
          <a:p>
            <a:r>
              <a:rPr lang="en-US" sz="1800">
                <a:solidFill>
                  <a:srgbClr val="504F4F"/>
                </a:solidFill>
              </a:rPr>
              <a:t>CAMO-Net UK Workshop</a:t>
            </a:r>
          </a:p>
          <a:p>
            <a:r>
              <a:rPr lang="en-US" sz="1800">
                <a:solidFill>
                  <a:srgbClr val="504F4F"/>
                </a:solidFill>
              </a:rPr>
              <a:t>21</a:t>
            </a:r>
            <a:r>
              <a:rPr lang="en-US" sz="1800" baseline="30000">
                <a:solidFill>
                  <a:srgbClr val="504F4F"/>
                </a:solidFill>
              </a:rPr>
              <a:t>st</a:t>
            </a:r>
            <a:r>
              <a:rPr lang="en-US" sz="1800">
                <a:solidFill>
                  <a:srgbClr val="504F4F"/>
                </a:solidFill>
              </a:rPr>
              <a:t> June 2024</a:t>
            </a:r>
          </a:p>
          <a:p>
            <a:endParaRPr lang="en-US" sz="1800">
              <a:solidFill>
                <a:srgbClr val="504F4F"/>
              </a:solidFill>
            </a:endParaRPr>
          </a:p>
          <a:p>
            <a:r>
              <a:rPr lang="en-US" sz="1800">
                <a:solidFill>
                  <a:srgbClr val="504F4F"/>
                </a:solidFill>
              </a:rPr>
              <a:t>william.bolton@imperial.ac.uk</a:t>
            </a:r>
          </a:p>
          <a:p>
            <a:endParaRPr lang="en-US" sz="1800" dirty="0">
              <a:solidFill>
                <a:srgbClr val="504F4F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F0C48A-320C-25A4-63A5-1F961D09AF2E}"/>
              </a:ext>
            </a:extLst>
          </p:cNvPr>
          <p:cNvGrpSpPr/>
          <p:nvPr/>
        </p:nvGrpSpPr>
        <p:grpSpPr>
          <a:xfrm>
            <a:off x="6807848" y="5322401"/>
            <a:ext cx="1266373" cy="1255395"/>
            <a:chOff x="8510811" y="5344045"/>
            <a:chExt cx="1266373" cy="125539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9C28698-0A62-A8FC-646A-A19F64851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12197" y="5344045"/>
              <a:ext cx="1263600" cy="125539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C057E2-647D-F2DE-84A7-16B07DF1F2EF}"/>
                </a:ext>
              </a:extLst>
            </p:cNvPr>
            <p:cNvSpPr/>
            <p:nvPr/>
          </p:nvSpPr>
          <p:spPr>
            <a:xfrm>
              <a:off x="8510811" y="5346049"/>
              <a:ext cx="1266373" cy="1251387"/>
            </a:xfrm>
            <a:prstGeom prst="rect">
              <a:avLst/>
            </a:prstGeom>
            <a:noFill/>
            <a:ln w="19050">
              <a:solidFill>
                <a:srgbClr val="43A8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A476DE-3231-193D-F62F-54C505665DD7}"/>
              </a:ext>
            </a:extLst>
          </p:cNvPr>
          <p:cNvGrpSpPr/>
          <p:nvPr/>
        </p:nvGrpSpPr>
        <p:grpSpPr>
          <a:xfrm>
            <a:off x="4116441" y="5324996"/>
            <a:ext cx="1266373" cy="1252800"/>
            <a:chOff x="2414813" y="5338374"/>
            <a:chExt cx="1266373" cy="12528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39F2A11-EAFD-2D8D-9313-A07705355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7532" y="5338374"/>
              <a:ext cx="1260935" cy="12528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C24C7-6BB0-0AC6-802D-DDB9D7F27724}"/>
                </a:ext>
              </a:extLst>
            </p:cNvPr>
            <p:cNvSpPr/>
            <p:nvPr/>
          </p:nvSpPr>
          <p:spPr>
            <a:xfrm>
              <a:off x="2414813" y="5339081"/>
              <a:ext cx="1266373" cy="1251387"/>
            </a:xfrm>
            <a:prstGeom prst="rect">
              <a:avLst/>
            </a:prstGeom>
            <a:noFill/>
            <a:ln w="19050">
              <a:solidFill>
                <a:srgbClr val="43A8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BD1ED8DD-DC96-34B6-40B8-280B0185B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706" y="4805928"/>
            <a:ext cx="1451658" cy="525600"/>
          </a:xfrm>
          <a:prstGeom prst="rect">
            <a:avLst/>
          </a:prstGeom>
        </p:spPr>
      </p:pic>
      <p:pic>
        <p:nvPicPr>
          <p:cNvPr id="1026" name="Picture 2" descr="LinkedIn Logo PNG Vector (EPS) Free Download | ? logo, Vector logo, Math  concepts">
            <a:extLst>
              <a:ext uri="{FF2B5EF4-FFF2-40B4-BE49-F238E27FC236}">
                <a16:creationId xmlns:a16="http://schemas.microsoft.com/office/drawing/2014/main" id="{BF8DEC6E-C254-7303-4CBB-5553D9547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7" b="40185"/>
          <a:stretch/>
        </p:blipFill>
        <p:spPr bwMode="auto">
          <a:xfrm>
            <a:off x="4023798" y="4866094"/>
            <a:ext cx="1451658" cy="40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95A5742-7544-4639-69E3-741E5DF6D4A6}"/>
              </a:ext>
            </a:extLst>
          </p:cNvPr>
          <p:cNvGrpSpPr/>
          <p:nvPr/>
        </p:nvGrpSpPr>
        <p:grpSpPr>
          <a:xfrm>
            <a:off x="9499255" y="5324996"/>
            <a:ext cx="1266373" cy="1252800"/>
            <a:chOff x="7047673" y="5316482"/>
            <a:chExt cx="1266373" cy="1252800"/>
          </a:xfrm>
        </p:grpSpPr>
        <p:pic>
          <p:nvPicPr>
            <p:cNvPr id="14" name="Picture 13" descr="A qr code with black squares&#10;&#10;Description automatically generated">
              <a:extLst>
                <a:ext uri="{FF2B5EF4-FFF2-40B4-BE49-F238E27FC236}">
                  <a16:creationId xmlns:a16="http://schemas.microsoft.com/office/drawing/2014/main" id="{D00FD276-D7A4-D563-0467-EB94796D8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52087" y="5316482"/>
              <a:ext cx="1257545" cy="12528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C88C12-6A31-1C9B-E05F-C683DF93928C}"/>
                </a:ext>
              </a:extLst>
            </p:cNvPr>
            <p:cNvSpPr/>
            <p:nvPr/>
          </p:nvSpPr>
          <p:spPr>
            <a:xfrm>
              <a:off x="7047673" y="5317189"/>
              <a:ext cx="1266373" cy="1251387"/>
            </a:xfrm>
            <a:prstGeom prst="rect">
              <a:avLst/>
            </a:prstGeom>
            <a:noFill/>
            <a:ln w="19050">
              <a:solidFill>
                <a:srgbClr val="43A8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AA142343-7921-5D11-1D35-4DECC356B1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2736" y="4859749"/>
            <a:ext cx="1019409" cy="41795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51D804B-4BD4-8905-9C9F-403C536EFAEA}"/>
              </a:ext>
            </a:extLst>
          </p:cNvPr>
          <p:cNvGrpSpPr/>
          <p:nvPr/>
        </p:nvGrpSpPr>
        <p:grpSpPr>
          <a:xfrm>
            <a:off x="1425034" y="5326409"/>
            <a:ext cx="1266373" cy="1251387"/>
            <a:chOff x="1425034" y="5326409"/>
            <a:chExt cx="1266373" cy="12513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575BAE-6F6C-ED9E-38E5-D8951458E32B}"/>
                </a:ext>
              </a:extLst>
            </p:cNvPr>
            <p:cNvSpPr/>
            <p:nvPr/>
          </p:nvSpPr>
          <p:spPr>
            <a:xfrm>
              <a:off x="1425034" y="5326409"/>
              <a:ext cx="1266373" cy="1251387"/>
            </a:xfrm>
            <a:prstGeom prst="rect">
              <a:avLst/>
            </a:prstGeom>
            <a:noFill/>
            <a:ln w="19050">
              <a:solidFill>
                <a:srgbClr val="43A8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7F97243A-7C0A-F76D-BD5F-28610DA1D8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9481" t="10229" r="8233" b="10673"/>
            <a:stretch/>
          </p:blipFill>
          <p:spPr>
            <a:xfrm>
              <a:off x="1446220" y="5363808"/>
              <a:ext cx="1224000" cy="117658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9E36258-A562-0591-F457-AD931DB055B9}"/>
              </a:ext>
            </a:extLst>
          </p:cNvPr>
          <p:cNvSpPr txBox="1"/>
          <p:nvPr/>
        </p:nvSpPr>
        <p:spPr>
          <a:xfrm>
            <a:off x="1355097" y="4809697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43A8B0"/>
                </a:solidFill>
                <a:latin typeface="Chalkboard" panose="03050602040202020205" pitchFamily="66" charset="77"/>
              </a:rPr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89497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2F76155-1E6D-E7B7-4637-A264E93E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77695" cy="7346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rgbClr val="504F4F"/>
                </a:solidFill>
              </a:rPr>
              <a:t>Objective, agenda and outcomes</a:t>
            </a:r>
            <a:endParaRPr lang="en-US" sz="2800" dirty="0">
              <a:solidFill>
                <a:srgbClr val="504F4F"/>
              </a:solidFill>
            </a:endParaRPr>
          </a:p>
        </p:txBody>
      </p:sp>
      <p:sp>
        <p:nvSpPr>
          <p:cNvPr id="2" name="Rectangle: Rounded Corners 12">
            <a:extLst>
              <a:ext uri="{FF2B5EF4-FFF2-40B4-BE49-F238E27FC236}">
                <a16:creationId xmlns:a16="http://schemas.microsoft.com/office/drawing/2014/main" id="{6727323E-4D16-984A-4314-013CAB03E0DA}"/>
              </a:ext>
            </a:extLst>
          </p:cNvPr>
          <p:cNvSpPr/>
          <p:nvPr/>
        </p:nvSpPr>
        <p:spPr bwMode="auto">
          <a:xfrm>
            <a:off x="1621072" y="49243"/>
            <a:ext cx="1800000" cy="266095"/>
          </a:xfrm>
          <a:prstGeom prst="roundRect">
            <a:avLst/>
          </a:prstGeom>
          <a:solidFill>
            <a:srgbClr val="003A70">
              <a:alpha val="20000"/>
            </a:srgbClr>
          </a:solidFill>
          <a:ln w="9525" cap="flat" cmpd="sng" algn="ctr">
            <a:solidFill>
              <a:srgbClr val="003A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3A70"/>
                </a:solidFill>
                <a:latin typeface="Calibri Light" panose="020F0302020204030204"/>
              </a:rPr>
              <a:t>Introduction</a:t>
            </a:r>
          </a:p>
        </p:txBody>
      </p:sp>
      <p:sp>
        <p:nvSpPr>
          <p:cNvPr id="3" name="Rectangle: Rounded Corners 14">
            <a:extLst>
              <a:ext uri="{FF2B5EF4-FFF2-40B4-BE49-F238E27FC236}">
                <a16:creationId xmlns:a16="http://schemas.microsoft.com/office/drawing/2014/main" id="{21113193-4627-6436-9EA1-26E48AB9E85E}"/>
              </a:ext>
            </a:extLst>
          </p:cNvPr>
          <p:cNvSpPr/>
          <p:nvPr/>
        </p:nvSpPr>
        <p:spPr bwMode="auto">
          <a:xfrm>
            <a:off x="3502484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Q&amp;A</a:t>
            </a:r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C4BE660C-B29B-4C64-1A4D-55A5013287A0}"/>
              </a:ext>
            </a:extLst>
          </p:cNvPr>
          <p:cNvSpPr/>
          <p:nvPr/>
        </p:nvSpPr>
        <p:spPr bwMode="auto">
          <a:xfrm>
            <a:off x="5383896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Breakout</a:t>
            </a:r>
          </a:p>
        </p:txBody>
      </p: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id="{96CD4042-5187-38D3-9A73-8E5D30FFBA13}"/>
              </a:ext>
            </a:extLst>
          </p:cNvPr>
          <p:cNvSpPr/>
          <p:nvPr/>
        </p:nvSpPr>
        <p:spPr bwMode="auto">
          <a:xfrm>
            <a:off x="9146719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Conclusion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D2ECD-7047-1838-FF89-0B78394F4D88}"/>
              </a:ext>
            </a:extLst>
          </p:cNvPr>
          <p:cNvSpPr txBox="1"/>
          <p:nvPr/>
        </p:nvSpPr>
        <p:spPr>
          <a:xfrm>
            <a:off x="2386609" y="1286510"/>
            <a:ext cx="7794574" cy="1328023"/>
          </a:xfrm>
          <a:prstGeom prst="roundRect">
            <a:avLst/>
          </a:prstGeom>
          <a:solidFill>
            <a:srgbClr val="43A8B0">
              <a:alpha val="25098"/>
            </a:srgbClr>
          </a:solidFill>
          <a:ln w="12700">
            <a:solidFill>
              <a:srgbClr val="43A8B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dirty="0"/>
              <a:t>Ideate and discuss how to best design clinical decision support systems, evaluate them with clinical studies and set up infrastructure for integration</a:t>
            </a:r>
            <a:endParaRPr lang="en-US" sz="2400" b="1" dirty="0">
              <a:solidFill>
                <a:srgbClr val="504F4F"/>
              </a:solidFill>
            </a:endParaRP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3416C055-F710-6E0B-1836-D81C88E391F9}"/>
              </a:ext>
            </a:extLst>
          </p:cNvPr>
          <p:cNvSpPr/>
          <p:nvPr/>
        </p:nvSpPr>
        <p:spPr bwMode="auto">
          <a:xfrm>
            <a:off x="7265308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Goals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B699B-AF8F-E52B-093E-60DE53970B20}"/>
              </a:ext>
            </a:extLst>
          </p:cNvPr>
          <p:cNvSpPr/>
          <p:nvPr/>
        </p:nvSpPr>
        <p:spPr>
          <a:xfrm>
            <a:off x="-1334829" y="1099750"/>
            <a:ext cx="932330" cy="575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EC2FCC-64A4-DE75-A493-1725B04E9525}"/>
              </a:ext>
            </a:extLst>
          </p:cNvPr>
          <p:cNvSpPr txBox="1"/>
          <p:nvPr/>
        </p:nvSpPr>
        <p:spPr>
          <a:xfrm>
            <a:off x="2386609" y="3151998"/>
            <a:ext cx="360000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504F4F"/>
                </a:solidFill>
              </a:rPr>
              <a:t>Agenda</a:t>
            </a:r>
          </a:p>
          <a:p>
            <a:pPr algn="ctr"/>
            <a:endParaRPr lang="en-US" dirty="0">
              <a:solidFill>
                <a:srgbClr val="504F4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504F4F"/>
                </a:solidFill>
              </a:rPr>
              <a:t>Introduction and background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504F4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504F4F"/>
                </a:solidFill>
              </a:rPr>
              <a:t>Online Q&amp;A – </a:t>
            </a:r>
            <a:r>
              <a:rPr lang="en-US" dirty="0" err="1">
                <a:solidFill>
                  <a:srgbClr val="504F4F"/>
                </a:solidFill>
              </a:rPr>
              <a:t>mentimeter</a:t>
            </a:r>
            <a:endParaRPr lang="en-US" dirty="0">
              <a:solidFill>
                <a:srgbClr val="504F4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504F4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504F4F"/>
                </a:solidFill>
              </a:rPr>
              <a:t>Interactive Breakout Session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504F4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504F4F"/>
                </a:solidFill>
              </a:rPr>
              <a:t>Set goals and conclude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30C663-43D3-495E-548C-0B29D346462B}"/>
              </a:ext>
            </a:extLst>
          </p:cNvPr>
          <p:cNvSpPr txBox="1"/>
          <p:nvPr/>
        </p:nvSpPr>
        <p:spPr>
          <a:xfrm>
            <a:off x="6581183" y="3151998"/>
            <a:ext cx="360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04F4F"/>
                </a:solidFill>
              </a:rPr>
              <a:t>Outcomes</a:t>
            </a:r>
          </a:p>
          <a:p>
            <a:endParaRPr lang="en-US" dirty="0">
              <a:solidFill>
                <a:srgbClr val="504F4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4F4F"/>
                </a:solidFill>
              </a:rPr>
              <a:t>Clustered opinions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504F4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4F4F"/>
                </a:solidFill>
              </a:rPr>
              <a:t>User statements on design, evaluation and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504F4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4F4F"/>
                </a:solidFill>
              </a:rPr>
              <a:t>SMART goals to work towards in the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504F4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4F4F"/>
                </a:solidFill>
              </a:rPr>
              <a:t>Education, collaboration and fun!</a:t>
            </a:r>
          </a:p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42E77E2-7C6C-05E2-2396-F6E98936FECB}"/>
              </a:ext>
            </a:extLst>
          </p:cNvPr>
          <p:cNvCxnSpPr>
            <a:cxnSpLocks/>
          </p:cNvCxnSpPr>
          <p:nvPr/>
        </p:nvCxnSpPr>
        <p:spPr>
          <a:xfrm flipV="1">
            <a:off x="6283896" y="3151998"/>
            <a:ext cx="0" cy="3434332"/>
          </a:xfrm>
          <a:prstGeom prst="line">
            <a:avLst/>
          </a:prstGeom>
          <a:ln w="12700">
            <a:solidFill>
              <a:srgbClr val="43A8B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2F76155-1E6D-E7B7-4637-A264E93E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77695" cy="7346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rgbClr val="504F4F"/>
                </a:solidFill>
              </a:rPr>
              <a:t>Artificial intelligence for optimised antibiotic decision making.</a:t>
            </a:r>
            <a:endParaRPr lang="en-US" sz="2800" dirty="0">
              <a:solidFill>
                <a:srgbClr val="504F4F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DB7AC3-817D-D319-4265-C95BF4A1858C}"/>
              </a:ext>
            </a:extLst>
          </p:cNvPr>
          <p:cNvSpPr txBox="1"/>
          <p:nvPr/>
        </p:nvSpPr>
        <p:spPr>
          <a:xfrm>
            <a:off x="3266601" y="1355865"/>
            <a:ext cx="5658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43A8B0"/>
                </a:solidFill>
              </a:defRPr>
            </a:lvl1pPr>
          </a:lstStyle>
          <a:p>
            <a:r>
              <a:rPr lang="en-US" sz="2000" dirty="0"/>
              <a:t>STAGES OF ANTIBIOTIC DECISION MAKING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2B6829-68D4-F6AA-8F2A-CBA4F581DAF2}"/>
              </a:ext>
            </a:extLst>
          </p:cNvPr>
          <p:cNvCxnSpPr>
            <a:cxnSpLocks/>
            <a:stCxn id="19" idx="6"/>
            <a:endCxn id="51" idx="2"/>
          </p:cNvCxnSpPr>
          <p:nvPr/>
        </p:nvCxnSpPr>
        <p:spPr>
          <a:xfrm>
            <a:off x="2020465" y="3472380"/>
            <a:ext cx="2360030" cy="1"/>
          </a:xfrm>
          <a:prstGeom prst="line">
            <a:avLst/>
          </a:prstGeom>
          <a:ln w="12700">
            <a:solidFill>
              <a:srgbClr val="43A8B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B4E6BF4-D109-0842-E67F-71EC8F8DECD9}"/>
              </a:ext>
            </a:extLst>
          </p:cNvPr>
          <p:cNvSpPr/>
          <p:nvPr/>
        </p:nvSpPr>
        <p:spPr>
          <a:xfrm>
            <a:off x="1484975" y="3204634"/>
            <a:ext cx="535490" cy="535491"/>
          </a:xfrm>
          <a:prstGeom prst="ellipse">
            <a:avLst/>
          </a:prstGeom>
          <a:noFill/>
          <a:ln w="19050">
            <a:solidFill>
              <a:srgbClr val="43A8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04F4F"/>
                </a:solidFill>
              </a:rPr>
              <a:t>0</a:t>
            </a:r>
            <a:endParaRPr lang="en-US" sz="2400" dirty="0">
              <a:solidFill>
                <a:srgbClr val="504F4F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0FE77DC-11D4-C27A-5AC5-982C15F3FD46}"/>
              </a:ext>
            </a:extLst>
          </p:cNvPr>
          <p:cNvSpPr/>
          <p:nvPr/>
        </p:nvSpPr>
        <p:spPr>
          <a:xfrm>
            <a:off x="4380495" y="3204635"/>
            <a:ext cx="535490" cy="535491"/>
          </a:xfrm>
          <a:prstGeom prst="ellipse">
            <a:avLst/>
          </a:prstGeom>
          <a:noFill/>
          <a:ln w="19050">
            <a:solidFill>
              <a:srgbClr val="43A8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04F4F"/>
                </a:solidFill>
              </a:rPr>
              <a:t>1</a:t>
            </a:r>
            <a:endParaRPr lang="en-US" sz="2400" dirty="0">
              <a:solidFill>
                <a:srgbClr val="504F4F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B11CA24-1A7F-59F6-85FD-4983F747DF2C}"/>
              </a:ext>
            </a:extLst>
          </p:cNvPr>
          <p:cNvSpPr/>
          <p:nvPr/>
        </p:nvSpPr>
        <p:spPr>
          <a:xfrm>
            <a:off x="7276015" y="3204635"/>
            <a:ext cx="535490" cy="535491"/>
          </a:xfrm>
          <a:prstGeom prst="ellipse">
            <a:avLst/>
          </a:prstGeom>
          <a:noFill/>
          <a:ln w="19050">
            <a:solidFill>
              <a:srgbClr val="43A8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04F4F"/>
                </a:solidFill>
              </a:rPr>
              <a:t>2</a:t>
            </a:r>
            <a:endParaRPr lang="en-US" sz="2400" dirty="0">
              <a:solidFill>
                <a:srgbClr val="504F4F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44F8C8A-D490-84F1-AE0A-A14CEB993CDA}"/>
              </a:ext>
            </a:extLst>
          </p:cNvPr>
          <p:cNvSpPr/>
          <p:nvPr/>
        </p:nvSpPr>
        <p:spPr>
          <a:xfrm>
            <a:off x="10171535" y="3204634"/>
            <a:ext cx="535490" cy="535491"/>
          </a:xfrm>
          <a:prstGeom prst="ellipse">
            <a:avLst/>
          </a:prstGeom>
          <a:noFill/>
          <a:ln w="19050">
            <a:solidFill>
              <a:srgbClr val="43A8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04F4F"/>
                </a:solidFill>
              </a:rPr>
              <a:t>3</a:t>
            </a:r>
            <a:endParaRPr lang="en-US" sz="2400" dirty="0">
              <a:solidFill>
                <a:srgbClr val="504F4F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6FF11E0-BAB1-989E-7A0E-0B2045E9B5DF}"/>
              </a:ext>
            </a:extLst>
          </p:cNvPr>
          <p:cNvSpPr txBox="1"/>
          <p:nvPr/>
        </p:nvSpPr>
        <p:spPr>
          <a:xfrm>
            <a:off x="978955" y="1950362"/>
            <a:ext cx="155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04F4F"/>
                </a:solidFill>
              </a:rPr>
              <a:t>Hospital admission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022F674-61D8-9952-58C0-6D230A3CE22E}"/>
              </a:ext>
            </a:extLst>
          </p:cNvPr>
          <p:cNvGrpSpPr>
            <a:grpSpLocks noChangeAspect="1"/>
          </p:cNvGrpSpPr>
          <p:nvPr/>
        </p:nvGrpSpPr>
        <p:grpSpPr>
          <a:xfrm>
            <a:off x="1480465" y="2528303"/>
            <a:ext cx="540000" cy="540000"/>
            <a:chOff x="2057400" y="2387600"/>
            <a:chExt cx="914400" cy="914400"/>
          </a:xfrm>
        </p:grpSpPr>
        <p:pic>
          <p:nvPicPr>
            <p:cNvPr id="83" name="Graphic 82" descr="Inpatient outline">
              <a:extLst>
                <a:ext uri="{FF2B5EF4-FFF2-40B4-BE49-F238E27FC236}">
                  <a16:creationId xmlns:a16="http://schemas.microsoft.com/office/drawing/2014/main" id="{B54B5083-6F08-9BAD-A465-425E3F114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57400" y="2387600"/>
              <a:ext cx="914400" cy="914400"/>
            </a:xfrm>
            <a:prstGeom prst="rect">
              <a:avLst/>
            </a:prstGeom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5B13188-2694-5D85-D489-D3648767CF16}"/>
                </a:ext>
              </a:extLst>
            </p:cNvPr>
            <p:cNvSpPr/>
            <p:nvPr/>
          </p:nvSpPr>
          <p:spPr>
            <a:xfrm>
              <a:off x="2400300" y="2514600"/>
              <a:ext cx="419100" cy="2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62A10590-AA5A-26F7-7CFC-47C72BB78ADF}"/>
              </a:ext>
            </a:extLst>
          </p:cNvPr>
          <p:cNvSpPr txBox="1"/>
          <p:nvPr/>
        </p:nvSpPr>
        <p:spPr>
          <a:xfrm>
            <a:off x="9763864" y="1950362"/>
            <a:ext cx="1346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04F4F"/>
                </a:solidFill>
              </a:rPr>
              <a:t>Hospital discharge</a:t>
            </a:r>
          </a:p>
        </p:txBody>
      </p:sp>
      <p:pic>
        <p:nvPicPr>
          <p:cNvPr id="87" name="Graphic 86" descr="House outline">
            <a:extLst>
              <a:ext uri="{FF2B5EF4-FFF2-40B4-BE49-F238E27FC236}">
                <a16:creationId xmlns:a16="http://schemas.microsoft.com/office/drawing/2014/main" id="{D796D6C7-7C09-A5F9-5935-2AD675CE44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7025" y="2528303"/>
            <a:ext cx="540000" cy="540000"/>
          </a:xfrm>
          <a:prstGeom prst="rect">
            <a:avLst/>
          </a:prstGeom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DF25E56-BA20-BD66-BC45-E8F77D73380E}"/>
              </a:ext>
            </a:extLst>
          </p:cNvPr>
          <p:cNvCxnSpPr>
            <a:cxnSpLocks/>
            <a:stCxn id="51" idx="6"/>
            <a:endCxn id="54" idx="2"/>
          </p:cNvCxnSpPr>
          <p:nvPr/>
        </p:nvCxnSpPr>
        <p:spPr>
          <a:xfrm>
            <a:off x="4915985" y="3472381"/>
            <a:ext cx="2360030" cy="0"/>
          </a:xfrm>
          <a:prstGeom prst="line">
            <a:avLst/>
          </a:prstGeom>
          <a:ln w="12700">
            <a:solidFill>
              <a:srgbClr val="43A8B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C05204E-FF26-4B99-3354-448A8BC935E4}"/>
              </a:ext>
            </a:extLst>
          </p:cNvPr>
          <p:cNvCxnSpPr>
            <a:cxnSpLocks/>
            <a:stCxn id="54" idx="6"/>
            <a:endCxn id="55" idx="2"/>
          </p:cNvCxnSpPr>
          <p:nvPr/>
        </p:nvCxnSpPr>
        <p:spPr>
          <a:xfrm flipV="1">
            <a:off x="7811505" y="3472380"/>
            <a:ext cx="2360030" cy="1"/>
          </a:xfrm>
          <a:prstGeom prst="line">
            <a:avLst/>
          </a:prstGeom>
          <a:ln w="12700">
            <a:solidFill>
              <a:srgbClr val="43A8B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B3FDEB1C-1BA2-CF87-2B14-9494B41CE89E}"/>
              </a:ext>
            </a:extLst>
          </p:cNvPr>
          <p:cNvSpPr txBox="1"/>
          <p:nvPr/>
        </p:nvSpPr>
        <p:spPr>
          <a:xfrm>
            <a:off x="4577911" y="2263769"/>
            <a:ext cx="3036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504F4F"/>
                </a:solidFill>
              </a:defRPr>
            </a:lvl1pPr>
          </a:lstStyle>
          <a:p>
            <a:r>
              <a:rPr lang="en-GB" dirty="0"/>
              <a:t>Antimicrobial stewardship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736A146-06E9-BED5-5424-77D59811F6AE}"/>
              </a:ext>
            </a:extLst>
          </p:cNvPr>
          <p:cNvGrpSpPr/>
          <p:nvPr/>
        </p:nvGrpSpPr>
        <p:grpSpPr>
          <a:xfrm>
            <a:off x="6043449" y="5255436"/>
            <a:ext cx="2999520" cy="1026943"/>
            <a:chOff x="6039335" y="5246721"/>
            <a:chExt cx="2999520" cy="102694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47D8645-FF90-7114-2610-249BF5F4D739}"/>
                </a:ext>
              </a:extLst>
            </p:cNvPr>
            <p:cNvGrpSpPr/>
            <p:nvPr/>
          </p:nvGrpSpPr>
          <p:grpSpPr>
            <a:xfrm>
              <a:off x="6039335" y="5336903"/>
              <a:ext cx="2999520" cy="936761"/>
              <a:chOff x="6039335" y="5336903"/>
              <a:chExt cx="2999520" cy="93676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97FB2FF-F5EB-C886-0F40-9111B9CAD7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4821" t="17345" b="18264"/>
              <a:stretch/>
            </p:blipFill>
            <p:spPr>
              <a:xfrm>
                <a:off x="6048665" y="5336903"/>
                <a:ext cx="2990190" cy="936761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A950D2-88AF-D66F-505F-50A810B04906}"/>
                  </a:ext>
                </a:extLst>
              </p:cNvPr>
              <p:cNvSpPr/>
              <p:nvPr/>
            </p:nvSpPr>
            <p:spPr>
              <a:xfrm>
                <a:off x="6039335" y="5379031"/>
                <a:ext cx="245851" cy="1967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03F12F-F997-DFEB-4C05-7C8114D5EBA6}"/>
                </a:ext>
              </a:extLst>
            </p:cNvPr>
            <p:cNvSpPr txBox="1"/>
            <p:nvPr/>
          </p:nvSpPr>
          <p:spPr>
            <a:xfrm>
              <a:off x="6435575" y="5246721"/>
              <a:ext cx="221636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504F4F"/>
                  </a:solidFill>
                </a:rPr>
                <a:t>Antibiotic cessation</a:t>
              </a:r>
              <a:endParaRPr lang="en-US" sz="16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7B876E0-9839-66C6-9FD1-9F21FB8ACDF4}"/>
              </a:ext>
            </a:extLst>
          </p:cNvPr>
          <p:cNvGrpSpPr/>
          <p:nvPr/>
        </p:nvGrpSpPr>
        <p:grpSpPr>
          <a:xfrm>
            <a:off x="6435575" y="3801883"/>
            <a:ext cx="2216369" cy="1333240"/>
            <a:chOff x="6435574" y="3789780"/>
            <a:chExt cx="2216369" cy="133324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67C53F-AE9A-C215-275E-3D168B9019FD}"/>
                </a:ext>
              </a:extLst>
            </p:cNvPr>
            <p:cNvSpPr txBox="1"/>
            <p:nvPr/>
          </p:nvSpPr>
          <p:spPr>
            <a:xfrm>
              <a:off x="6435574" y="3789780"/>
              <a:ext cx="221636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504F4F"/>
                  </a:solidFill>
                </a:rPr>
                <a:t>Antibiotic readmission</a:t>
              </a:r>
              <a:endParaRPr lang="en-US" sz="1600" dirty="0"/>
            </a:p>
          </p:txBody>
        </p:sp>
        <p:pic>
          <p:nvPicPr>
            <p:cNvPr id="27" name="Picture 26" descr="A diagram of a patient treatment&#10;&#10;Description automatically generated">
              <a:extLst>
                <a:ext uri="{FF2B5EF4-FFF2-40B4-BE49-F238E27FC236}">
                  <a16:creationId xmlns:a16="http://schemas.microsoft.com/office/drawing/2014/main" id="{7F227A6E-E068-0094-7777-097BC229C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71206" y="4109295"/>
              <a:ext cx="1145104" cy="1013725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FD9219-615D-1429-8722-CB7171F12745}"/>
              </a:ext>
            </a:extLst>
          </p:cNvPr>
          <p:cNvGrpSpPr/>
          <p:nvPr/>
        </p:nvGrpSpPr>
        <p:grpSpPr>
          <a:xfrm>
            <a:off x="3695534" y="5255436"/>
            <a:ext cx="1905411" cy="1082265"/>
            <a:chOff x="3626159" y="5315883"/>
            <a:chExt cx="1905411" cy="10822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DA46AF-149B-0B8B-2457-BC6391CD297A}"/>
                </a:ext>
              </a:extLst>
            </p:cNvPr>
            <p:cNvSpPr txBox="1"/>
            <p:nvPr/>
          </p:nvSpPr>
          <p:spPr>
            <a:xfrm>
              <a:off x="3730740" y="5315883"/>
              <a:ext cx="169624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504F4F"/>
                  </a:solidFill>
                </a:rPr>
                <a:t>Side effects</a:t>
              </a:r>
              <a:endParaRPr lang="en-US" sz="1600" dirty="0"/>
            </a:p>
          </p:txBody>
        </p:sp>
        <p:pic>
          <p:nvPicPr>
            <p:cNvPr id="28" name="Picture 27" descr="A diagram of a data processing process&#10;&#10;Description automatically generated">
              <a:extLst>
                <a:ext uri="{FF2B5EF4-FFF2-40B4-BE49-F238E27FC236}">
                  <a16:creationId xmlns:a16="http://schemas.microsoft.com/office/drawing/2014/main" id="{5E6F39D4-11B6-C66B-7D4B-AA49C1B25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26159" y="5604648"/>
              <a:ext cx="1905411" cy="793500"/>
            </a:xfrm>
            <a:prstGeom prst="rect">
              <a:avLst/>
            </a:prstGeom>
          </p:spPr>
        </p:pic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91E9B90-B0A0-ACBB-ACCD-962253EF264D}"/>
              </a:ext>
            </a:extLst>
          </p:cNvPr>
          <p:cNvSpPr/>
          <p:nvPr/>
        </p:nvSpPr>
        <p:spPr>
          <a:xfrm>
            <a:off x="3012016" y="2605998"/>
            <a:ext cx="6167968" cy="3886876"/>
          </a:xfrm>
          <a:prstGeom prst="roundRect">
            <a:avLst/>
          </a:prstGeom>
          <a:noFill/>
          <a:ln>
            <a:solidFill>
              <a:srgbClr val="504F4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0A84AEB-CC61-29CE-A2B7-1A035E617E02}"/>
              </a:ext>
            </a:extLst>
          </p:cNvPr>
          <p:cNvGrpSpPr/>
          <p:nvPr/>
        </p:nvGrpSpPr>
        <p:grpSpPr>
          <a:xfrm>
            <a:off x="3800115" y="3801883"/>
            <a:ext cx="1696249" cy="1209515"/>
            <a:chOff x="3800115" y="3918311"/>
            <a:chExt cx="1696249" cy="12095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2735FD-14C5-70F2-4329-32D4DB608097}"/>
                </a:ext>
              </a:extLst>
            </p:cNvPr>
            <p:cNvSpPr txBox="1"/>
            <p:nvPr/>
          </p:nvSpPr>
          <p:spPr>
            <a:xfrm>
              <a:off x="3800115" y="3918311"/>
              <a:ext cx="169624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504F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IV-to-oral switch</a:t>
              </a:r>
              <a:endParaRPr lang="en-US" sz="1600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69D82D0-4C25-3544-B23A-0D22EB2B9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00250" y="4227826"/>
              <a:ext cx="1495979" cy="900000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83015950-5BE4-C9A4-AE1B-5B3E48F242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423" y="3966318"/>
            <a:ext cx="1872000" cy="8806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467FD3F-A62D-43CB-B71E-4452C04951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423" y="5394825"/>
            <a:ext cx="1872000" cy="8034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: Rounded Corners 12">
            <a:extLst>
              <a:ext uri="{FF2B5EF4-FFF2-40B4-BE49-F238E27FC236}">
                <a16:creationId xmlns:a16="http://schemas.microsoft.com/office/drawing/2014/main" id="{947EFB3C-2E37-0AF0-E8FF-1B1CB297D060}"/>
              </a:ext>
            </a:extLst>
          </p:cNvPr>
          <p:cNvSpPr/>
          <p:nvPr/>
        </p:nvSpPr>
        <p:spPr bwMode="auto">
          <a:xfrm>
            <a:off x="1621072" y="49243"/>
            <a:ext cx="1800000" cy="266095"/>
          </a:xfrm>
          <a:prstGeom prst="roundRect">
            <a:avLst/>
          </a:prstGeom>
          <a:solidFill>
            <a:srgbClr val="003A70">
              <a:alpha val="20000"/>
            </a:srgbClr>
          </a:solidFill>
          <a:ln w="9525" cap="flat" cmpd="sng" algn="ctr">
            <a:solidFill>
              <a:srgbClr val="003A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3A70"/>
                </a:solidFill>
                <a:latin typeface="Calibri Light" panose="020F0302020204030204"/>
              </a:rPr>
              <a:t>Introduction</a:t>
            </a:r>
          </a:p>
        </p:txBody>
      </p:sp>
      <p:sp>
        <p:nvSpPr>
          <p:cNvPr id="3" name="Rectangle: Rounded Corners 14">
            <a:extLst>
              <a:ext uri="{FF2B5EF4-FFF2-40B4-BE49-F238E27FC236}">
                <a16:creationId xmlns:a16="http://schemas.microsoft.com/office/drawing/2014/main" id="{A7A0C06C-A6A4-A4DC-DC76-E28AB657D84C}"/>
              </a:ext>
            </a:extLst>
          </p:cNvPr>
          <p:cNvSpPr/>
          <p:nvPr/>
        </p:nvSpPr>
        <p:spPr bwMode="auto">
          <a:xfrm>
            <a:off x="3502484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Q&amp;A</a:t>
            </a: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372E3BA2-9737-6296-F854-7FA1B2923AF3}"/>
              </a:ext>
            </a:extLst>
          </p:cNvPr>
          <p:cNvSpPr/>
          <p:nvPr/>
        </p:nvSpPr>
        <p:spPr bwMode="auto">
          <a:xfrm>
            <a:off x="5383896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Breakout</a:t>
            </a:r>
          </a:p>
        </p:txBody>
      </p:sp>
      <p:sp>
        <p:nvSpPr>
          <p:cNvPr id="7" name="Rectangle: Rounded Corners 12">
            <a:extLst>
              <a:ext uri="{FF2B5EF4-FFF2-40B4-BE49-F238E27FC236}">
                <a16:creationId xmlns:a16="http://schemas.microsoft.com/office/drawing/2014/main" id="{BCA0FA29-AE22-AEC4-1C82-99A0412C9F3B}"/>
              </a:ext>
            </a:extLst>
          </p:cNvPr>
          <p:cNvSpPr/>
          <p:nvPr/>
        </p:nvSpPr>
        <p:spPr bwMode="auto">
          <a:xfrm>
            <a:off x="9146719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Conclusion</a:t>
            </a: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7FA45A92-221E-055B-C543-30CD44A45416}"/>
              </a:ext>
            </a:extLst>
          </p:cNvPr>
          <p:cNvSpPr/>
          <p:nvPr/>
        </p:nvSpPr>
        <p:spPr bwMode="auto">
          <a:xfrm>
            <a:off x="7265308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1050786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2F76155-1E6D-E7B7-4637-A264E93E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77695" cy="7346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rgbClr val="504F4F"/>
                </a:solidFill>
              </a:rPr>
              <a:t>Demo of current decision support systems: EPIC-IMPOC</a:t>
            </a:r>
            <a:endParaRPr lang="en-US" sz="2800" dirty="0">
              <a:solidFill>
                <a:srgbClr val="504F4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B699B-AF8F-E52B-093E-60DE53970B20}"/>
              </a:ext>
            </a:extLst>
          </p:cNvPr>
          <p:cNvSpPr/>
          <p:nvPr/>
        </p:nvSpPr>
        <p:spPr>
          <a:xfrm>
            <a:off x="-1334829" y="1099750"/>
            <a:ext cx="932330" cy="575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DDE51B36-B4F0-A3E2-5DE5-8F9DBFF31080}"/>
              </a:ext>
            </a:extLst>
          </p:cNvPr>
          <p:cNvSpPr/>
          <p:nvPr/>
        </p:nvSpPr>
        <p:spPr bwMode="auto">
          <a:xfrm>
            <a:off x="1621072" y="49243"/>
            <a:ext cx="1800000" cy="266095"/>
          </a:xfrm>
          <a:prstGeom prst="roundRect">
            <a:avLst/>
          </a:prstGeom>
          <a:solidFill>
            <a:srgbClr val="003A70">
              <a:alpha val="20000"/>
            </a:srgbClr>
          </a:solidFill>
          <a:ln w="9525" cap="flat" cmpd="sng" algn="ctr">
            <a:solidFill>
              <a:srgbClr val="003A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3A70"/>
                </a:solidFill>
                <a:latin typeface="Calibri Light" panose="020F0302020204030204"/>
              </a:rPr>
              <a:t>Introduction</a:t>
            </a: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FC11A1CA-6837-A65A-4D89-DE7EF673FA16}"/>
              </a:ext>
            </a:extLst>
          </p:cNvPr>
          <p:cNvSpPr/>
          <p:nvPr/>
        </p:nvSpPr>
        <p:spPr bwMode="auto">
          <a:xfrm>
            <a:off x="3502484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Q&amp;A</a:t>
            </a:r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789B00E6-2FEA-0DA5-CAC9-18399D177F9B}"/>
              </a:ext>
            </a:extLst>
          </p:cNvPr>
          <p:cNvSpPr/>
          <p:nvPr/>
        </p:nvSpPr>
        <p:spPr bwMode="auto">
          <a:xfrm>
            <a:off x="5383896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Breakout</a:t>
            </a: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id="{17905F02-CF16-F27C-6D43-E01123FE4095}"/>
              </a:ext>
            </a:extLst>
          </p:cNvPr>
          <p:cNvSpPr/>
          <p:nvPr/>
        </p:nvSpPr>
        <p:spPr bwMode="auto">
          <a:xfrm>
            <a:off x="9146719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Conclusion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6EE51F-4720-E0B9-54D7-B7A3B39E2410}"/>
              </a:ext>
            </a:extLst>
          </p:cNvPr>
          <p:cNvSpPr/>
          <p:nvPr/>
        </p:nvSpPr>
        <p:spPr bwMode="auto">
          <a:xfrm>
            <a:off x="7265308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Goals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4BC905-5EA6-CD1F-0CD5-DAE610C8311C}"/>
              </a:ext>
            </a:extLst>
          </p:cNvPr>
          <p:cNvGrpSpPr/>
          <p:nvPr/>
        </p:nvGrpSpPr>
        <p:grpSpPr>
          <a:xfrm>
            <a:off x="645738" y="2016253"/>
            <a:ext cx="4999960" cy="3925244"/>
            <a:chOff x="645738" y="1594448"/>
            <a:chExt cx="4999960" cy="392524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0D2ECD-7047-1838-FF89-0B78394F4D88}"/>
                </a:ext>
              </a:extLst>
            </p:cNvPr>
            <p:cNvSpPr txBox="1"/>
            <p:nvPr/>
          </p:nvSpPr>
          <p:spPr>
            <a:xfrm>
              <a:off x="645738" y="4619692"/>
              <a:ext cx="2284460" cy="900000"/>
            </a:xfrm>
            <a:prstGeom prst="roundRect">
              <a:avLst/>
            </a:prstGeom>
            <a:solidFill>
              <a:srgbClr val="75B95B">
                <a:alpha val="25098"/>
              </a:srgbClr>
            </a:solidFill>
            <a:ln w="12700">
              <a:solidFill>
                <a:srgbClr val="75B95B"/>
              </a:solidFill>
            </a:ln>
          </p:spPr>
          <p:txBody>
            <a:bodyPr wrap="square" anchor="ctr">
              <a:spAutoFit/>
            </a:bodyPr>
            <a:lstStyle/>
            <a:p>
              <a:pPr marL="0" indent="0" algn="ctr">
                <a:buNone/>
              </a:pPr>
              <a:r>
                <a:rPr lang="en-GB" sz="2400" dirty="0">
                  <a:solidFill>
                    <a:srgbClr val="000000"/>
                  </a:solidFill>
                  <a:latin typeface="Aptos" panose="020B0004020202020204" pitchFamily="34" charset="0"/>
                  <a:hlinkClick r:id="rId3"/>
                </a:rPr>
                <a:t>M</a:t>
              </a:r>
              <a:r>
                <a:rPr lang="en-GB" sz="2400" b="0" i="0" u="none" strike="noStrike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hlinkClick r:id="rId3"/>
                </a:rPr>
                <a:t>icrobiology</a:t>
              </a:r>
              <a:endParaRPr lang="en-US" sz="2400" b="1" dirty="0">
                <a:solidFill>
                  <a:srgbClr val="504F4F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4A9261F-5B11-0E08-1B60-8BEBE1B70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738" y="1594448"/>
              <a:ext cx="4999960" cy="252749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9ABB72-DFEC-5633-3E2E-ED04A99BE01E}"/>
                </a:ext>
              </a:extLst>
            </p:cNvPr>
            <p:cNvSpPr txBox="1"/>
            <p:nvPr/>
          </p:nvSpPr>
          <p:spPr>
            <a:xfrm>
              <a:off x="3361238" y="4616641"/>
              <a:ext cx="2284460" cy="900000"/>
            </a:xfrm>
            <a:prstGeom prst="roundRect">
              <a:avLst/>
            </a:prstGeom>
            <a:solidFill>
              <a:srgbClr val="59BCB8">
                <a:alpha val="25098"/>
              </a:srgbClr>
            </a:solidFill>
            <a:ln w="12700">
              <a:solidFill>
                <a:srgbClr val="59BCB8"/>
              </a:solidFill>
            </a:ln>
          </p:spPr>
          <p:txBody>
            <a:bodyPr wrap="square" anchor="ctr">
              <a:spAutoFit/>
            </a:bodyPr>
            <a:lstStyle/>
            <a:p>
              <a:pPr marL="0" indent="0" algn="ctr">
                <a:buNone/>
              </a:pPr>
              <a:r>
                <a:rPr lang="en-GB" sz="2400" dirty="0">
                  <a:solidFill>
                    <a:srgbClr val="000000"/>
                  </a:solidFill>
                  <a:latin typeface="Aptos" panose="020B0004020202020204" pitchFamily="34" charset="0"/>
                  <a:hlinkClick r:id="rId5"/>
                </a:rPr>
                <a:t>M</a:t>
              </a:r>
              <a:r>
                <a:rPr lang="en-GB" sz="2400" b="0" i="0" u="none" strike="noStrike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hlinkClick r:id="rId5"/>
                </a:rPr>
                <a:t>anagement</a:t>
              </a:r>
              <a:endParaRPr lang="en-US" sz="2400" b="1" dirty="0">
                <a:solidFill>
                  <a:srgbClr val="504F4F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76770A2-F705-1AF8-26E6-BAD809FBEF63}"/>
              </a:ext>
            </a:extLst>
          </p:cNvPr>
          <p:cNvSpPr txBox="1"/>
          <p:nvPr/>
        </p:nvSpPr>
        <p:spPr>
          <a:xfrm>
            <a:off x="7947775" y="2016253"/>
            <a:ext cx="2880000" cy="900000"/>
          </a:xfrm>
          <a:prstGeom prst="roundRect">
            <a:avLst/>
          </a:prstGeom>
          <a:solidFill>
            <a:srgbClr val="003A70">
              <a:alpha val="25098"/>
            </a:srgbClr>
          </a:solidFill>
          <a:ln w="12700">
            <a:solidFill>
              <a:srgbClr val="003A70"/>
            </a:solidFill>
          </a:ln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6"/>
              </a:rPr>
              <a:t>Geoloaction</a:t>
            </a:r>
            <a:endParaRPr lang="en-US" sz="2400" b="1" dirty="0">
              <a:solidFill>
                <a:srgbClr val="504F4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C4C077-C12F-C5A9-A261-A7AFBCB16D09}"/>
              </a:ext>
            </a:extLst>
          </p:cNvPr>
          <p:cNvSpPr txBox="1"/>
          <p:nvPr/>
        </p:nvSpPr>
        <p:spPr>
          <a:xfrm>
            <a:off x="7947775" y="5038446"/>
            <a:ext cx="2880000" cy="900000"/>
          </a:xfrm>
          <a:prstGeom prst="roundRect">
            <a:avLst/>
          </a:prstGeom>
          <a:solidFill>
            <a:srgbClr val="003A70">
              <a:alpha val="25098"/>
            </a:srgbClr>
          </a:solidFill>
          <a:ln w="12700">
            <a:solidFill>
              <a:srgbClr val="003A70"/>
            </a:solidFill>
          </a:ln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7"/>
              </a:rPr>
              <a:t>2D Latent Space</a:t>
            </a:r>
            <a:endParaRPr lang="en-US" sz="2400" b="1" dirty="0">
              <a:solidFill>
                <a:srgbClr val="504F4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0E41D1-411E-3AD3-52BE-A12A778187AC}"/>
              </a:ext>
            </a:extLst>
          </p:cNvPr>
          <p:cNvCxnSpPr>
            <a:cxnSpLocks/>
          </p:cNvCxnSpPr>
          <p:nvPr/>
        </p:nvCxnSpPr>
        <p:spPr>
          <a:xfrm flipV="1">
            <a:off x="6096000" y="1568711"/>
            <a:ext cx="0" cy="48203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EC28AC-21D9-D2E6-A5BD-6CF390812928}"/>
              </a:ext>
            </a:extLst>
          </p:cNvPr>
          <p:cNvGrpSpPr/>
          <p:nvPr/>
        </p:nvGrpSpPr>
        <p:grpSpPr>
          <a:xfrm>
            <a:off x="8504945" y="3094519"/>
            <a:ext cx="1765661" cy="1765661"/>
            <a:chOff x="8504944" y="3133037"/>
            <a:chExt cx="1765661" cy="1765661"/>
          </a:xfrm>
        </p:grpSpPr>
        <p:pic>
          <p:nvPicPr>
            <p:cNvPr id="23" name="Graphic 22" descr="Laptop outline">
              <a:extLst>
                <a:ext uri="{FF2B5EF4-FFF2-40B4-BE49-F238E27FC236}">
                  <a16:creationId xmlns:a16="http://schemas.microsoft.com/office/drawing/2014/main" id="{88E67B77-6D59-D88E-2A3B-056125091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04944" y="3133037"/>
              <a:ext cx="1765661" cy="1765661"/>
            </a:xfrm>
            <a:prstGeom prst="rect">
              <a:avLst/>
            </a:prstGeom>
          </p:spPr>
        </p:pic>
        <p:pic>
          <p:nvPicPr>
            <p:cNvPr id="26" name="Graphic 25" descr="Medicine outline">
              <a:extLst>
                <a:ext uri="{FF2B5EF4-FFF2-40B4-BE49-F238E27FC236}">
                  <a16:creationId xmlns:a16="http://schemas.microsoft.com/office/drawing/2014/main" id="{9BE9A861-B60A-A5C7-36BD-F81F3CB23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44828" t="73734" r="16793" b="8703"/>
            <a:stretch/>
          </p:blipFill>
          <p:spPr>
            <a:xfrm rot="18880699">
              <a:off x="9091212" y="3803981"/>
              <a:ext cx="62937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308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2F76155-1E6D-E7B7-4637-A264E93E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77695" cy="7346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rgbClr val="504F4F"/>
                </a:solidFill>
              </a:rPr>
              <a:t>Demo of current decision support systems: AI-IVOS</a:t>
            </a:r>
            <a:endParaRPr lang="en-US" sz="2800" dirty="0">
              <a:solidFill>
                <a:srgbClr val="504F4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B699B-AF8F-E52B-093E-60DE53970B20}"/>
              </a:ext>
            </a:extLst>
          </p:cNvPr>
          <p:cNvSpPr/>
          <p:nvPr/>
        </p:nvSpPr>
        <p:spPr>
          <a:xfrm>
            <a:off x="-1334829" y="1099750"/>
            <a:ext cx="932330" cy="575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13BD7-2209-7DEC-E28F-4BF1E5EE369C}"/>
              </a:ext>
            </a:extLst>
          </p:cNvPr>
          <p:cNvSpPr txBox="1"/>
          <p:nvPr/>
        </p:nvSpPr>
        <p:spPr>
          <a:xfrm>
            <a:off x="5316602" y="1624385"/>
            <a:ext cx="621030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kern="100" dirty="0">
                <a:solidFill>
                  <a:srgbClr val="43A8B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Participate in our study: 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800" kern="100" dirty="0">
              <a:solidFill>
                <a:srgbClr val="43A8B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kern="100" dirty="0">
                <a:solidFill>
                  <a:srgbClr val="43A8B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kern="100" dirty="0" err="1">
                <a:solidFill>
                  <a:srgbClr val="43A8B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william.bolton@imperial.ac.uk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kern="100" dirty="0">
                <a:solidFill>
                  <a:srgbClr val="504F4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are a clinician and would like to participate in a research study investigating how a novel AI clinical decision support system can support intravenous to oral antibiotic switch decision making, please email us </a:t>
            </a:r>
            <a:r>
              <a:rPr lang="en-US" sz="1800" kern="100" dirty="0">
                <a:solidFill>
                  <a:srgbClr val="504F4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</a:p>
          <a:p>
            <a:pPr algn="ctr"/>
            <a:endParaRPr lang="en-US" kern="100" dirty="0">
              <a:solidFill>
                <a:srgbClr val="504F4F"/>
              </a:solidFill>
              <a:latin typeface="Aptos" panose="020B000402020202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pPr algn="ctr"/>
            <a:endParaRPr lang="en-US" kern="100" dirty="0">
              <a:solidFill>
                <a:srgbClr val="504F4F"/>
              </a:solidFill>
              <a:latin typeface="Aptos" panose="020B000402020202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pPr algn="ctr"/>
            <a:r>
              <a:rPr lang="en-US" kern="100" dirty="0">
                <a:solidFill>
                  <a:srgbClr val="504F4F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We are particularly interested in recruiting those who are more </a:t>
            </a:r>
            <a:r>
              <a:rPr lang="en-US" b="1" kern="100" dirty="0">
                <a:solidFill>
                  <a:srgbClr val="504F4F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junior and generalist </a:t>
            </a:r>
          </a:p>
          <a:p>
            <a:pPr algn="ctr"/>
            <a:endParaRPr lang="en-US" kern="100" dirty="0">
              <a:solidFill>
                <a:srgbClr val="504F4F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DDE51B36-B4F0-A3E2-5DE5-8F9DBFF31080}"/>
              </a:ext>
            </a:extLst>
          </p:cNvPr>
          <p:cNvSpPr/>
          <p:nvPr/>
        </p:nvSpPr>
        <p:spPr bwMode="auto">
          <a:xfrm>
            <a:off x="1621072" y="49243"/>
            <a:ext cx="1800000" cy="266095"/>
          </a:xfrm>
          <a:prstGeom prst="roundRect">
            <a:avLst/>
          </a:prstGeom>
          <a:solidFill>
            <a:srgbClr val="003A70">
              <a:alpha val="20000"/>
            </a:srgbClr>
          </a:solidFill>
          <a:ln w="9525" cap="flat" cmpd="sng" algn="ctr">
            <a:solidFill>
              <a:srgbClr val="003A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3A70"/>
                </a:solidFill>
                <a:latin typeface="Calibri Light" panose="020F0302020204030204"/>
              </a:rPr>
              <a:t>Introduction</a:t>
            </a: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FC11A1CA-6837-A65A-4D89-DE7EF673FA16}"/>
              </a:ext>
            </a:extLst>
          </p:cNvPr>
          <p:cNvSpPr/>
          <p:nvPr/>
        </p:nvSpPr>
        <p:spPr bwMode="auto">
          <a:xfrm>
            <a:off x="3502484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Q&amp;A</a:t>
            </a:r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789B00E6-2FEA-0DA5-CAC9-18399D177F9B}"/>
              </a:ext>
            </a:extLst>
          </p:cNvPr>
          <p:cNvSpPr/>
          <p:nvPr/>
        </p:nvSpPr>
        <p:spPr bwMode="auto">
          <a:xfrm>
            <a:off x="5383896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Breakout</a:t>
            </a: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id="{17905F02-CF16-F27C-6D43-E01123FE4095}"/>
              </a:ext>
            </a:extLst>
          </p:cNvPr>
          <p:cNvSpPr/>
          <p:nvPr/>
        </p:nvSpPr>
        <p:spPr bwMode="auto">
          <a:xfrm>
            <a:off x="9146719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Conclusion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6EE51F-4720-E0B9-54D7-B7A3B39E2410}"/>
              </a:ext>
            </a:extLst>
          </p:cNvPr>
          <p:cNvSpPr/>
          <p:nvPr/>
        </p:nvSpPr>
        <p:spPr bwMode="auto">
          <a:xfrm>
            <a:off x="7265308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Goals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78473D-BEA1-D614-A321-61BB0A7C8641}"/>
              </a:ext>
            </a:extLst>
          </p:cNvPr>
          <p:cNvGrpSpPr/>
          <p:nvPr/>
        </p:nvGrpSpPr>
        <p:grpSpPr>
          <a:xfrm>
            <a:off x="885755" y="1732944"/>
            <a:ext cx="2880000" cy="4327166"/>
            <a:chOff x="1019467" y="1770987"/>
            <a:chExt cx="2880000" cy="4327166"/>
          </a:xfrm>
        </p:grpSpPr>
        <p:sp>
          <p:nvSpPr>
            <p:cNvPr id="16" name="TextBox 15">
              <a:hlinkClick r:id="rId3"/>
              <a:extLst>
                <a:ext uri="{FF2B5EF4-FFF2-40B4-BE49-F238E27FC236}">
                  <a16:creationId xmlns:a16="http://schemas.microsoft.com/office/drawing/2014/main" id="{530D2ECD-7047-1838-FF89-0B78394F4D88}"/>
                </a:ext>
              </a:extLst>
            </p:cNvPr>
            <p:cNvSpPr txBox="1"/>
            <p:nvPr/>
          </p:nvSpPr>
          <p:spPr>
            <a:xfrm>
              <a:off x="1019467" y="5198153"/>
              <a:ext cx="2880000" cy="900000"/>
            </a:xfrm>
            <a:prstGeom prst="roundRect">
              <a:avLst/>
            </a:prstGeom>
            <a:solidFill>
              <a:srgbClr val="43A8B0">
                <a:alpha val="25098"/>
              </a:srgbClr>
            </a:solidFill>
            <a:ln w="12700">
              <a:solidFill>
                <a:srgbClr val="43A8B0"/>
              </a:solidFill>
            </a:ln>
          </p:spPr>
          <p:txBody>
            <a:bodyPr wrap="square" anchor="ctr">
              <a:spAutoFit/>
            </a:bodyPr>
            <a:lstStyle/>
            <a:p>
              <a:pPr marL="0" indent="0" algn="ctr">
                <a:buNone/>
              </a:pPr>
              <a:r>
                <a:rPr lang="en-GB" sz="2400" b="1" dirty="0">
                  <a:solidFill>
                    <a:srgbClr val="504F4F"/>
                  </a:solidFill>
                  <a:hlinkClick r:id="rId3"/>
                </a:rPr>
                <a:t>Demo</a:t>
              </a:r>
              <a:endParaRPr lang="en-US" sz="2400" b="1" dirty="0">
                <a:solidFill>
                  <a:srgbClr val="504F4F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9D5CE15-71B9-AE5E-E1A5-A1085AA93B74}"/>
                </a:ext>
              </a:extLst>
            </p:cNvPr>
            <p:cNvGrpSpPr/>
            <p:nvPr/>
          </p:nvGrpSpPr>
          <p:grpSpPr>
            <a:xfrm>
              <a:off x="1551122" y="3153193"/>
              <a:ext cx="1816690" cy="1752319"/>
              <a:chOff x="634290" y="3151730"/>
              <a:chExt cx="1816690" cy="1752319"/>
            </a:xfrm>
          </p:grpSpPr>
          <p:pic>
            <p:nvPicPr>
              <p:cNvPr id="3" name="Graphic 2" descr="Repeat outline">
                <a:extLst>
                  <a:ext uri="{FF2B5EF4-FFF2-40B4-BE49-F238E27FC236}">
                    <a16:creationId xmlns:a16="http://schemas.microsoft.com/office/drawing/2014/main" id="{8D9A0A7A-FEC3-A82D-6D42-779542068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34290" y="3151730"/>
                <a:ext cx="1752319" cy="1752319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3104D03-B82E-98D5-68FB-155826FFBC46}"/>
                  </a:ext>
                </a:extLst>
              </p:cNvPr>
              <p:cNvSpPr/>
              <p:nvPr/>
            </p:nvSpPr>
            <p:spPr>
              <a:xfrm>
                <a:off x="1794290" y="3244606"/>
                <a:ext cx="583203" cy="6284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0FD6175-3848-9843-D140-B28CB19E08FD}"/>
                  </a:ext>
                </a:extLst>
              </p:cNvPr>
              <p:cNvSpPr/>
              <p:nvPr/>
            </p:nvSpPr>
            <p:spPr>
              <a:xfrm>
                <a:off x="657253" y="4208402"/>
                <a:ext cx="583203" cy="6284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Graphic 9" descr="Medicine outline">
                <a:extLst>
                  <a:ext uri="{FF2B5EF4-FFF2-40B4-BE49-F238E27FC236}">
                    <a16:creationId xmlns:a16="http://schemas.microsoft.com/office/drawing/2014/main" id="{4848E09A-5032-8A55-EAC1-7BE6239372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4828" t="73734" r="16793" b="8703"/>
              <a:stretch/>
            </p:blipFill>
            <p:spPr>
              <a:xfrm rot="18880699">
                <a:off x="627449" y="4284082"/>
                <a:ext cx="741815" cy="339455"/>
              </a:xfrm>
              <a:prstGeom prst="rect">
                <a:avLst/>
              </a:prstGeom>
            </p:spPr>
          </p:pic>
          <p:pic>
            <p:nvPicPr>
              <p:cNvPr id="11" name="Graphic 10" descr="IV outline">
                <a:extLst>
                  <a:ext uri="{FF2B5EF4-FFF2-40B4-BE49-F238E27FC236}">
                    <a16:creationId xmlns:a16="http://schemas.microsoft.com/office/drawing/2014/main" id="{E00B3533-275F-11C1-2B24-D0F10335A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709165" y="3163621"/>
                <a:ext cx="741815" cy="741815"/>
              </a:xfrm>
              <a:prstGeom prst="rect">
                <a:avLst/>
              </a:prstGeom>
            </p:spPr>
          </p:pic>
        </p:grpSp>
        <p:pic>
          <p:nvPicPr>
            <p:cNvPr id="15" name="Picture 2" descr="IV to oral switch (IVOST)">
              <a:extLst>
                <a:ext uri="{FF2B5EF4-FFF2-40B4-BE49-F238E27FC236}">
                  <a16:creationId xmlns:a16="http://schemas.microsoft.com/office/drawing/2014/main" id="{3465E1B5-C201-38E8-4495-F4F6A35CB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260" y="1770987"/>
              <a:ext cx="2766415" cy="1089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5EFE2C-7497-8426-B185-A28D3A721F03}"/>
              </a:ext>
            </a:extLst>
          </p:cNvPr>
          <p:cNvCxnSpPr>
            <a:cxnSpLocks/>
          </p:cNvCxnSpPr>
          <p:nvPr/>
        </p:nvCxnSpPr>
        <p:spPr>
          <a:xfrm flipV="1">
            <a:off x="4651514" y="1568711"/>
            <a:ext cx="0" cy="48203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52F7422-CE19-01CF-6E00-4761D594E06A}"/>
              </a:ext>
            </a:extLst>
          </p:cNvPr>
          <p:cNvSpPr/>
          <p:nvPr/>
        </p:nvSpPr>
        <p:spPr>
          <a:xfrm>
            <a:off x="0" y="7063409"/>
            <a:ext cx="4651510" cy="381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679921-CD3E-E4AD-41F8-DFB99331D5EE}"/>
              </a:ext>
            </a:extLst>
          </p:cNvPr>
          <p:cNvSpPr/>
          <p:nvPr/>
        </p:nvSpPr>
        <p:spPr>
          <a:xfrm>
            <a:off x="4651510" y="7063409"/>
            <a:ext cx="7540490" cy="381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2F76155-1E6D-E7B7-4637-A264E93E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77695" cy="7346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rgbClr val="504F4F"/>
                </a:solidFill>
              </a:rPr>
              <a:t>Can we create a roadmap for responsibly designing, evaluating and integrating AI in healthcare</a:t>
            </a:r>
            <a:endParaRPr lang="en-US" sz="2800" dirty="0">
              <a:solidFill>
                <a:srgbClr val="504F4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B699B-AF8F-E52B-093E-60DE53970B20}"/>
              </a:ext>
            </a:extLst>
          </p:cNvPr>
          <p:cNvSpPr/>
          <p:nvPr/>
        </p:nvSpPr>
        <p:spPr>
          <a:xfrm>
            <a:off x="-1334829" y="1099750"/>
            <a:ext cx="932330" cy="575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44D96-9F45-6F79-18DF-1FD857F201C9}"/>
              </a:ext>
            </a:extLst>
          </p:cNvPr>
          <p:cNvSpPr txBox="1"/>
          <p:nvPr/>
        </p:nvSpPr>
        <p:spPr>
          <a:xfrm>
            <a:off x="0" y="6642556"/>
            <a:ext cx="793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Wiens, J., Saria, S., Sendak, M. </a:t>
            </a:r>
            <a:r>
              <a:rPr lang="en-GB" sz="8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et al.</a:t>
            </a:r>
            <a:r>
              <a:rPr lang="en-GB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 Do no harm: a roadmap for responsible machine learning for health care. </a:t>
            </a:r>
            <a:r>
              <a:rPr lang="en-GB" sz="8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Nat Med</a:t>
            </a:r>
            <a:r>
              <a:rPr lang="en-GB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 </a:t>
            </a:r>
            <a:r>
              <a:rPr lang="en-GB" sz="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25</a:t>
            </a:r>
            <a:r>
              <a:rPr lang="en-GB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, 1337–1340 (2019). https://</a:t>
            </a:r>
            <a:r>
              <a:rPr lang="en-GB" sz="8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doi.org</a:t>
            </a:r>
            <a:r>
              <a:rPr lang="en-GB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/10.1038/s41591-019-0548-6</a:t>
            </a:r>
          </a:p>
        </p:txBody>
      </p:sp>
      <p:sp>
        <p:nvSpPr>
          <p:cNvPr id="7" name="Rectangle: Rounded Corners 12">
            <a:extLst>
              <a:ext uri="{FF2B5EF4-FFF2-40B4-BE49-F238E27FC236}">
                <a16:creationId xmlns:a16="http://schemas.microsoft.com/office/drawing/2014/main" id="{2EA6AD5B-5B87-7400-2B91-5844EE3BCC95}"/>
              </a:ext>
            </a:extLst>
          </p:cNvPr>
          <p:cNvSpPr/>
          <p:nvPr/>
        </p:nvSpPr>
        <p:spPr bwMode="auto">
          <a:xfrm>
            <a:off x="1621072" y="49243"/>
            <a:ext cx="1800000" cy="266095"/>
          </a:xfrm>
          <a:prstGeom prst="roundRect">
            <a:avLst/>
          </a:prstGeom>
          <a:solidFill>
            <a:srgbClr val="003A70">
              <a:alpha val="20000"/>
            </a:srgbClr>
          </a:solidFill>
          <a:ln w="9525" cap="flat" cmpd="sng" algn="ctr">
            <a:solidFill>
              <a:srgbClr val="003A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3A70"/>
                </a:solidFill>
                <a:latin typeface="Calibri Light" panose="020F0302020204030204"/>
              </a:rPr>
              <a:t>Introduction</a:t>
            </a:r>
          </a:p>
        </p:txBody>
      </p:sp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2FC56DF8-75B0-69FF-5D45-8DE4682B5ECE}"/>
              </a:ext>
            </a:extLst>
          </p:cNvPr>
          <p:cNvSpPr/>
          <p:nvPr/>
        </p:nvSpPr>
        <p:spPr bwMode="auto">
          <a:xfrm>
            <a:off x="3502484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Q&amp;A</a:t>
            </a: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id="{D3819093-7239-C5E7-3081-CFC1A43F36CA}"/>
              </a:ext>
            </a:extLst>
          </p:cNvPr>
          <p:cNvSpPr/>
          <p:nvPr/>
        </p:nvSpPr>
        <p:spPr bwMode="auto">
          <a:xfrm>
            <a:off x="5383896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Breakout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399EB8-07E8-3C9E-E9C6-A036648BDAD5}"/>
              </a:ext>
            </a:extLst>
          </p:cNvPr>
          <p:cNvSpPr/>
          <p:nvPr/>
        </p:nvSpPr>
        <p:spPr bwMode="auto">
          <a:xfrm>
            <a:off x="9146719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Conclusion</a:t>
            </a:r>
          </a:p>
        </p:txBody>
      </p:sp>
      <p:sp>
        <p:nvSpPr>
          <p:cNvPr id="15" name="Rectangle: Rounded Corners 12">
            <a:extLst>
              <a:ext uri="{FF2B5EF4-FFF2-40B4-BE49-F238E27FC236}">
                <a16:creationId xmlns:a16="http://schemas.microsoft.com/office/drawing/2014/main" id="{0189E0A3-2601-2CB0-756C-5F85F0620A5F}"/>
              </a:ext>
            </a:extLst>
          </p:cNvPr>
          <p:cNvSpPr/>
          <p:nvPr/>
        </p:nvSpPr>
        <p:spPr bwMode="auto">
          <a:xfrm>
            <a:off x="7265308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F3E32D-824A-8065-0922-3DC99466C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19" y="2600112"/>
            <a:ext cx="4525757" cy="27575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figure 1">
            <a:extLst>
              <a:ext uri="{FF2B5EF4-FFF2-40B4-BE49-F238E27FC236}">
                <a16:creationId xmlns:a16="http://schemas.microsoft.com/office/drawing/2014/main" id="{743B2ABA-7020-E6A1-BF6B-B41BC39B2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56" y="2088432"/>
            <a:ext cx="6556725" cy="378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9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2F76155-1E6D-E7B7-4637-A264E93E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77695" cy="7346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rgbClr val="504F4F"/>
                </a:solidFill>
              </a:rPr>
              <a:t>Many guidelines exist for reporting AI in medicine</a:t>
            </a:r>
            <a:endParaRPr lang="en-US" sz="2800" dirty="0">
              <a:solidFill>
                <a:srgbClr val="504F4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B699B-AF8F-E52B-093E-60DE53970B20}"/>
              </a:ext>
            </a:extLst>
          </p:cNvPr>
          <p:cNvSpPr/>
          <p:nvPr/>
        </p:nvSpPr>
        <p:spPr>
          <a:xfrm>
            <a:off x="-1334829" y="1099750"/>
            <a:ext cx="932330" cy="575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gure 3">
            <a:extLst>
              <a:ext uri="{FF2B5EF4-FFF2-40B4-BE49-F238E27FC236}">
                <a16:creationId xmlns:a16="http://schemas.microsoft.com/office/drawing/2014/main" id="{A947DEEA-4BAD-1123-80DD-BE1AB78A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1374948"/>
            <a:ext cx="3752870" cy="49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444D96-9F45-6F79-18DF-1FD857F201C9}"/>
              </a:ext>
            </a:extLst>
          </p:cNvPr>
          <p:cNvSpPr txBox="1"/>
          <p:nvPr/>
        </p:nvSpPr>
        <p:spPr>
          <a:xfrm>
            <a:off x="0" y="6396335"/>
            <a:ext cx="1113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Kolbinger</a:t>
            </a:r>
            <a:r>
              <a:rPr lang="en-GB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, F.R., </a:t>
            </a:r>
            <a:r>
              <a:rPr lang="en-GB" sz="8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Veldhuizen</a:t>
            </a:r>
            <a:r>
              <a:rPr lang="en-GB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, G.P., Zhu, J. </a:t>
            </a:r>
            <a:r>
              <a:rPr lang="en-GB" sz="8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et al.</a:t>
            </a:r>
            <a:r>
              <a:rPr lang="en-GB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 Reporting guidelines in medical artificial intelligence: a systematic review and meta-analysis. </a:t>
            </a:r>
            <a:r>
              <a:rPr lang="en-GB" sz="800" b="0" i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Commun</a:t>
            </a:r>
            <a:r>
              <a:rPr lang="en-GB" sz="8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 Med</a:t>
            </a:r>
            <a:r>
              <a:rPr lang="en-GB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 </a:t>
            </a:r>
            <a:r>
              <a:rPr lang="en-GB" sz="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4</a:t>
            </a:r>
            <a:r>
              <a:rPr lang="en-GB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, 71 (2024). </a:t>
            </a:r>
            <a:r>
              <a:rPr lang="en-GB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  <a:hlinkClick r:id="rId4"/>
              </a:rPr>
              <a:t>https://doi.org/10.1038/s43856-024-00492-0</a:t>
            </a:r>
            <a:endParaRPr lang="en-GB" sz="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r>
              <a:rPr lang="en-GB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Vasey B, </a:t>
            </a:r>
            <a:r>
              <a:rPr lang="en-GB" sz="8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Nagendran</a:t>
            </a:r>
            <a:r>
              <a:rPr lang="en-GB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 M, Campbell B, Clifton D A, Collins G S, </a:t>
            </a:r>
            <a:r>
              <a:rPr lang="en-GB" sz="8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Denaxas</a:t>
            </a:r>
            <a:r>
              <a:rPr lang="en-GB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 S et al. Reporting guideline for the early stage clinical evaluation of decision support systems driven by artificial intelligence: DECIDE-AI BMJ 2022; 377 :e070904 doi:10.1136/bmj-2022-070904</a:t>
            </a:r>
          </a:p>
          <a:p>
            <a:r>
              <a:rPr lang="en-GB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Collins G S, Moons K G M, Dhiman P, Riley R D, Beam A L, Van </a:t>
            </a:r>
            <a:r>
              <a:rPr lang="en-GB" sz="8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Calster</a:t>
            </a:r>
            <a:r>
              <a:rPr lang="en-GB" sz="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 B et al. TRIPOD+AI statement: updated guidance for reporting clinical prediction models that use regression or machine learning methods BMJ 2024; 385 :e078378 doi:10.1136/bmj-2023-078378</a:t>
            </a:r>
          </a:p>
        </p:txBody>
      </p:sp>
      <p:pic>
        <p:nvPicPr>
          <p:cNvPr id="1028" name="Picture 4" descr="Fig 1">
            <a:extLst>
              <a:ext uri="{FF2B5EF4-FFF2-40B4-BE49-F238E27FC236}">
                <a16:creationId xmlns:a16="http://schemas.microsoft.com/office/drawing/2014/main" id="{AD2AA194-70FF-859D-4701-79D0EF2A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22" y="1422473"/>
            <a:ext cx="6808104" cy="192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99B3A-F686-9753-34F4-DE4E084450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022" y="3463076"/>
            <a:ext cx="4122530" cy="2937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141265-C041-C1FB-8425-76BDA1FB7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3552" y="4296159"/>
            <a:ext cx="2685574" cy="1174939"/>
          </a:xfrm>
          <a:prstGeom prst="rect">
            <a:avLst/>
          </a:prstGeom>
        </p:spPr>
      </p:pic>
      <p:sp>
        <p:nvSpPr>
          <p:cNvPr id="7" name="Rectangle: Rounded Corners 12">
            <a:extLst>
              <a:ext uri="{FF2B5EF4-FFF2-40B4-BE49-F238E27FC236}">
                <a16:creationId xmlns:a16="http://schemas.microsoft.com/office/drawing/2014/main" id="{2EA6AD5B-5B87-7400-2B91-5844EE3BCC95}"/>
              </a:ext>
            </a:extLst>
          </p:cNvPr>
          <p:cNvSpPr/>
          <p:nvPr/>
        </p:nvSpPr>
        <p:spPr bwMode="auto">
          <a:xfrm>
            <a:off x="1621072" y="49243"/>
            <a:ext cx="1800000" cy="266095"/>
          </a:xfrm>
          <a:prstGeom prst="roundRect">
            <a:avLst/>
          </a:prstGeom>
          <a:solidFill>
            <a:srgbClr val="003A70">
              <a:alpha val="20000"/>
            </a:srgbClr>
          </a:solidFill>
          <a:ln w="9525" cap="flat" cmpd="sng" algn="ctr">
            <a:solidFill>
              <a:srgbClr val="003A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3A70"/>
                </a:solidFill>
                <a:latin typeface="Calibri Light" panose="020F0302020204030204"/>
              </a:rPr>
              <a:t>Introduction</a:t>
            </a:r>
          </a:p>
        </p:txBody>
      </p:sp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2FC56DF8-75B0-69FF-5D45-8DE4682B5ECE}"/>
              </a:ext>
            </a:extLst>
          </p:cNvPr>
          <p:cNvSpPr/>
          <p:nvPr/>
        </p:nvSpPr>
        <p:spPr bwMode="auto">
          <a:xfrm>
            <a:off x="3502484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Q&amp;A</a:t>
            </a: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id="{D3819093-7239-C5E7-3081-CFC1A43F36CA}"/>
              </a:ext>
            </a:extLst>
          </p:cNvPr>
          <p:cNvSpPr/>
          <p:nvPr/>
        </p:nvSpPr>
        <p:spPr bwMode="auto">
          <a:xfrm>
            <a:off x="5383896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Breakout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399EB8-07E8-3C9E-E9C6-A036648BDAD5}"/>
              </a:ext>
            </a:extLst>
          </p:cNvPr>
          <p:cNvSpPr/>
          <p:nvPr/>
        </p:nvSpPr>
        <p:spPr bwMode="auto">
          <a:xfrm>
            <a:off x="9146719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Conclusion</a:t>
            </a:r>
          </a:p>
        </p:txBody>
      </p:sp>
      <p:sp>
        <p:nvSpPr>
          <p:cNvPr id="15" name="Rectangle: Rounded Corners 12">
            <a:extLst>
              <a:ext uri="{FF2B5EF4-FFF2-40B4-BE49-F238E27FC236}">
                <a16:creationId xmlns:a16="http://schemas.microsoft.com/office/drawing/2014/main" id="{0189E0A3-2601-2CB0-756C-5F85F0620A5F}"/>
              </a:ext>
            </a:extLst>
          </p:cNvPr>
          <p:cNvSpPr/>
          <p:nvPr/>
        </p:nvSpPr>
        <p:spPr bwMode="auto">
          <a:xfrm>
            <a:off x="7265308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252591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2F76155-1E6D-E7B7-4637-A264E93E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77695" cy="7346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rgbClr val="504F4F"/>
                </a:solidFill>
              </a:rPr>
              <a:t>Few clinical trials of AI in real clinical practice exist - especially in infectious diseases.</a:t>
            </a:r>
            <a:endParaRPr lang="en-US" sz="2800" dirty="0">
              <a:solidFill>
                <a:srgbClr val="504F4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B699B-AF8F-E52B-093E-60DE53970B20}"/>
              </a:ext>
            </a:extLst>
          </p:cNvPr>
          <p:cNvSpPr/>
          <p:nvPr/>
        </p:nvSpPr>
        <p:spPr>
          <a:xfrm>
            <a:off x="-1334829" y="1099750"/>
            <a:ext cx="932330" cy="575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igure thumbnail gr2">
            <a:extLst>
              <a:ext uri="{FF2B5EF4-FFF2-40B4-BE49-F238E27FC236}">
                <a16:creationId xmlns:a16="http://schemas.microsoft.com/office/drawing/2014/main" id="{A0DE33E7-98B3-58A2-81BF-183CE009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8" y="1818875"/>
            <a:ext cx="5449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BF3D65-3D1B-EEC4-AA15-7627F2D04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473" y="1818875"/>
            <a:ext cx="6168169" cy="432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20ECFE-A54F-0738-4672-65D828479AD4}"/>
              </a:ext>
            </a:extLst>
          </p:cNvPr>
          <p:cNvSpPr txBox="1"/>
          <p:nvPr/>
        </p:nvSpPr>
        <p:spPr>
          <a:xfrm>
            <a:off x="0" y="6519446"/>
            <a:ext cx="11125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504F4F"/>
                </a:solidFill>
              </a:rPr>
              <a:t>Han R, Acosta JN, </a:t>
            </a:r>
            <a:r>
              <a:rPr lang="en-US" sz="800" dirty="0" err="1">
                <a:solidFill>
                  <a:srgbClr val="504F4F"/>
                </a:solidFill>
              </a:rPr>
              <a:t>Shakeri</a:t>
            </a:r>
            <a:r>
              <a:rPr lang="en-US" sz="800" dirty="0">
                <a:solidFill>
                  <a:srgbClr val="504F4F"/>
                </a:solidFill>
              </a:rPr>
              <a:t> Z, Ioannidis JP, </a:t>
            </a:r>
            <a:r>
              <a:rPr lang="en-US" sz="800" dirty="0" err="1">
                <a:solidFill>
                  <a:srgbClr val="504F4F"/>
                </a:solidFill>
              </a:rPr>
              <a:t>Topol</a:t>
            </a:r>
            <a:r>
              <a:rPr lang="en-US" sz="800" dirty="0">
                <a:solidFill>
                  <a:srgbClr val="504F4F"/>
                </a:solidFill>
              </a:rPr>
              <a:t> EJ, </a:t>
            </a:r>
            <a:r>
              <a:rPr lang="en-US" sz="800" dirty="0" err="1">
                <a:solidFill>
                  <a:srgbClr val="504F4F"/>
                </a:solidFill>
              </a:rPr>
              <a:t>Rajpurkar</a:t>
            </a:r>
            <a:r>
              <a:rPr lang="en-US" sz="800" dirty="0">
                <a:solidFill>
                  <a:srgbClr val="504F4F"/>
                </a:solidFill>
              </a:rPr>
              <a:t> P. </a:t>
            </a:r>
            <a:r>
              <a:rPr lang="en-US" sz="800" dirty="0" err="1">
                <a:solidFill>
                  <a:srgbClr val="504F4F"/>
                </a:solidFill>
              </a:rPr>
              <a:t>Randomised</a:t>
            </a:r>
            <a:r>
              <a:rPr lang="en-US" sz="800" dirty="0">
                <a:solidFill>
                  <a:srgbClr val="504F4F"/>
                </a:solidFill>
              </a:rPr>
              <a:t> controlled trials evaluating artificial intelligence in clinical practice: a scoping review. The Lancet Digital Health. 2024 May 1;6(5):e367-73.</a:t>
            </a:r>
          </a:p>
          <a:p>
            <a:r>
              <a:rPr lang="en-US" sz="800" dirty="0">
                <a:solidFill>
                  <a:srgbClr val="504F4F"/>
                </a:solidFill>
              </a:rPr>
              <a:t>Adams, R., Henry, K.E., Sridharan, A. et al. Prospective, multi-site study of patient outcomes after implementation of the TREWS machine learning-based early warning system for sepsis. Nat Med 28, 1455–1460 (2022). https://</a:t>
            </a:r>
            <a:r>
              <a:rPr lang="en-US" sz="800" dirty="0" err="1">
                <a:solidFill>
                  <a:srgbClr val="504F4F"/>
                </a:solidFill>
              </a:rPr>
              <a:t>doi.org</a:t>
            </a:r>
            <a:r>
              <a:rPr lang="en-US" sz="800" dirty="0">
                <a:solidFill>
                  <a:srgbClr val="504F4F"/>
                </a:solidFill>
              </a:rPr>
              <a:t>/10.1038/s41591-022-01894-0</a:t>
            </a:r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3F3038FB-AB0C-830C-6FFA-CCA8F4E65A02}"/>
              </a:ext>
            </a:extLst>
          </p:cNvPr>
          <p:cNvSpPr/>
          <p:nvPr/>
        </p:nvSpPr>
        <p:spPr bwMode="auto">
          <a:xfrm>
            <a:off x="1621072" y="49243"/>
            <a:ext cx="1800000" cy="266095"/>
          </a:xfrm>
          <a:prstGeom prst="roundRect">
            <a:avLst/>
          </a:prstGeom>
          <a:solidFill>
            <a:srgbClr val="003A70">
              <a:alpha val="20000"/>
            </a:srgbClr>
          </a:solidFill>
          <a:ln w="9525" cap="flat" cmpd="sng" algn="ctr">
            <a:solidFill>
              <a:srgbClr val="003A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3A70"/>
                </a:solidFill>
                <a:latin typeface="Calibri Light" panose="020F0302020204030204"/>
              </a:rPr>
              <a:t>Introduction</a:t>
            </a: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E415BA2E-D924-5273-D681-262CFDA9E7CC}"/>
              </a:ext>
            </a:extLst>
          </p:cNvPr>
          <p:cNvSpPr/>
          <p:nvPr/>
        </p:nvSpPr>
        <p:spPr bwMode="auto">
          <a:xfrm>
            <a:off x="3502484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Q&amp;A</a:t>
            </a:r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BF262D9C-91C4-997D-22CE-24C3F323157A}"/>
              </a:ext>
            </a:extLst>
          </p:cNvPr>
          <p:cNvSpPr/>
          <p:nvPr/>
        </p:nvSpPr>
        <p:spPr bwMode="auto">
          <a:xfrm>
            <a:off x="5383896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Breakout</a:t>
            </a: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id="{6DDE0A47-4AC9-F4DF-136C-94E201652445}"/>
              </a:ext>
            </a:extLst>
          </p:cNvPr>
          <p:cNvSpPr/>
          <p:nvPr/>
        </p:nvSpPr>
        <p:spPr bwMode="auto">
          <a:xfrm>
            <a:off x="9146719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Conclusion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E58307-2849-C33C-FB0B-EA9F45A80057}"/>
              </a:ext>
            </a:extLst>
          </p:cNvPr>
          <p:cNvSpPr/>
          <p:nvPr/>
        </p:nvSpPr>
        <p:spPr bwMode="auto">
          <a:xfrm>
            <a:off x="7265308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331254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2F76155-1E6D-E7B7-4637-A264E93E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77695" cy="7346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rgbClr val="504F4F"/>
                </a:solidFill>
              </a:rPr>
              <a:t>AI clinical decision support systems are regulated at a minimum as Class II software as a medical device in the UK.</a:t>
            </a:r>
            <a:endParaRPr lang="en-US" sz="2800" dirty="0">
              <a:solidFill>
                <a:srgbClr val="504F4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B699B-AF8F-E52B-093E-60DE53970B20}"/>
              </a:ext>
            </a:extLst>
          </p:cNvPr>
          <p:cNvSpPr/>
          <p:nvPr/>
        </p:nvSpPr>
        <p:spPr>
          <a:xfrm>
            <a:off x="-1334829" y="1099750"/>
            <a:ext cx="932330" cy="575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0ECFE-A54F-0738-4672-65D828479AD4}"/>
              </a:ext>
            </a:extLst>
          </p:cNvPr>
          <p:cNvSpPr txBox="1"/>
          <p:nvPr/>
        </p:nvSpPr>
        <p:spPr>
          <a:xfrm>
            <a:off x="0" y="6396335"/>
            <a:ext cx="7058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504F4F"/>
                </a:solidFill>
              </a:rPr>
              <a:t>https://</a:t>
            </a:r>
            <a:r>
              <a:rPr lang="en-US" sz="800" dirty="0" err="1">
                <a:solidFill>
                  <a:srgbClr val="504F4F"/>
                </a:solidFill>
              </a:rPr>
              <a:t>www.england.nhs.uk</a:t>
            </a:r>
            <a:r>
              <a:rPr lang="en-US" sz="800" dirty="0">
                <a:solidFill>
                  <a:srgbClr val="504F4F"/>
                </a:solidFill>
              </a:rPr>
              <a:t>/long-read/artificial-intelligence-ai-and-machine-learning/ </a:t>
            </a:r>
          </a:p>
          <a:p>
            <a:r>
              <a:rPr lang="en-US" sz="800" dirty="0">
                <a:solidFill>
                  <a:srgbClr val="504F4F"/>
                </a:solidFill>
              </a:rPr>
              <a:t>https://</a:t>
            </a:r>
            <a:r>
              <a:rPr lang="en-US" sz="800" dirty="0" err="1">
                <a:solidFill>
                  <a:srgbClr val="504F4F"/>
                </a:solidFill>
              </a:rPr>
              <a:t>www.hardianhealth.com</a:t>
            </a:r>
            <a:r>
              <a:rPr lang="en-US" sz="800" dirty="0">
                <a:solidFill>
                  <a:srgbClr val="504F4F"/>
                </a:solidFill>
              </a:rPr>
              <a:t>/regulatory</a:t>
            </a:r>
          </a:p>
          <a:p>
            <a:r>
              <a:rPr lang="en-US" sz="800" dirty="0">
                <a:solidFill>
                  <a:srgbClr val="504F4F"/>
                </a:solidFill>
              </a:rPr>
              <a:t>https://</a:t>
            </a:r>
            <a:r>
              <a:rPr lang="en-US" sz="800" dirty="0" err="1">
                <a:solidFill>
                  <a:srgbClr val="504F4F"/>
                </a:solidFill>
              </a:rPr>
              <a:t>www.gov.uk</a:t>
            </a:r>
            <a:r>
              <a:rPr lang="en-US" sz="800" dirty="0">
                <a:solidFill>
                  <a:srgbClr val="504F4F"/>
                </a:solidFill>
              </a:rPr>
              <a:t>/government/publications/software-and-artificial-intelligence-ai-as-a-medical-device/software-and-artificial-intelligence-ai-as-a-medical-device</a:t>
            </a:r>
          </a:p>
        </p:txBody>
      </p:sp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EEB01C73-0461-6309-11F7-F4CACA860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77" y="1376274"/>
            <a:ext cx="2095500" cy="4965700"/>
          </a:xfrm>
          <a:prstGeom prst="rect">
            <a:avLst/>
          </a:prstGeom>
        </p:spPr>
      </p:pic>
      <p:pic>
        <p:nvPicPr>
          <p:cNvPr id="12" name="Picture 11" descr="A screenshot of a device file design&#10;&#10;Description automatically generated">
            <a:extLst>
              <a:ext uri="{FF2B5EF4-FFF2-40B4-BE49-F238E27FC236}">
                <a16:creationId xmlns:a16="http://schemas.microsoft.com/office/drawing/2014/main" id="{17501034-D2F0-5FC5-4656-09437CF6F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026" y="1376274"/>
            <a:ext cx="1993442" cy="4965700"/>
          </a:xfrm>
          <a:prstGeom prst="rect">
            <a:avLst/>
          </a:prstGeom>
        </p:spPr>
      </p:pic>
      <p:pic>
        <p:nvPicPr>
          <p:cNvPr id="15" name="Picture 14" descr="A screenshot of a report&#10;&#10;Description automatically generated">
            <a:extLst>
              <a:ext uri="{FF2B5EF4-FFF2-40B4-BE49-F238E27FC236}">
                <a16:creationId xmlns:a16="http://schemas.microsoft.com/office/drawing/2014/main" id="{DD581A31-7704-BF17-9E2A-9D6E38116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358" y="1300074"/>
            <a:ext cx="1930400" cy="5118100"/>
          </a:xfrm>
          <a:prstGeom prst="rect">
            <a:avLst/>
          </a:prstGeom>
        </p:spPr>
      </p:pic>
      <p:pic>
        <p:nvPicPr>
          <p:cNvPr id="17" name="Picture 16" descr="A screenshot of a product registration&#10;&#10;Description automatically generated">
            <a:extLst>
              <a:ext uri="{FF2B5EF4-FFF2-40B4-BE49-F238E27FC236}">
                <a16:creationId xmlns:a16="http://schemas.microsoft.com/office/drawing/2014/main" id="{231D1664-0FA9-239E-06ED-B43AE2560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2758" y="1300074"/>
            <a:ext cx="1968500" cy="1117600"/>
          </a:xfrm>
          <a:prstGeom prst="rect">
            <a:avLst/>
          </a:prstGeom>
        </p:spPr>
      </p:pic>
      <p:pic>
        <p:nvPicPr>
          <p:cNvPr id="22" name="Picture 21" descr="A blue rectangular sign with white text&#10;&#10;Description automatically generated">
            <a:extLst>
              <a:ext uri="{FF2B5EF4-FFF2-40B4-BE49-F238E27FC236}">
                <a16:creationId xmlns:a16="http://schemas.microsoft.com/office/drawing/2014/main" id="{14F9472C-D4CB-201C-CFBE-02F3625EFC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1827" y="3035783"/>
            <a:ext cx="4744333" cy="1886185"/>
          </a:xfrm>
          <a:prstGeom prst="rect">
            <a:avLst/>
          </a:prstGeom>
        </p:spPr>
      </p:pic>
      <p:sp>
        <p:nvSpPr>
          <p:cNvPr id="23" name="Rectangle: Rounded Corners 12">
            <a:extLst>
              <a:ext uri="{FF2B5EF4-FFF2-40B4-BE49-F238E27FC236}">
                <a16:creationId xmlns:a16="http://schemas.microsoft.com/office/drawing/2014/main" id="{62BD2C16-510E-BCFA-04A2-1B62F4D17F35}"/>
              </a:ext>
            </a:extLst>
          </p:cNvPr>
          <p:cNvSpPr/>
          <p:nvPr/>
        </p:nvSpPr>
        <p:spPr bwMode="auto">
          <a:xfrm>
            <a:off x="1621072" y="49243"/>
            <a:ext cx="1800000" cy="266095"/>
          </a:xfrm>
          <a:prstGeom prst="roundRect">
            <a:avLst/>
          </a:prstGeom>
          <a:solidFill>
            <a:srgbClr val="003A70">
              <a:alpha val="20000"/>
            </a:srgbClr>
          </a:solidFill>
          <a:ln w="9525" cap="flat" cmpd="sng" algn="ctr">
            <a:solidFill>
              <a:srgbClr val="003A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3A70"/>
                </a:solidFill>
                <a:latin typeface="Calibri Light" panose="020F0302020204030204"/>
              </a:rPr>
              <a:t>Introduction</a:t>
            </a:r>
          </a:p>
        </p:txBody>
      </p:sp>
      <p:sp>
        <p:nvSpPr>
          <p:cNvPr id="24" name="Rectangle: Rounded Corners 14">
            <a:extLst>
              <a:ext uri="{FF2B5EF4-FFF2-40B4-BE49-F238E27FC236}">
                <a16:creationId xmlns:a16="http://schemas.microsoft.com/office/drawing/2014/main" id="{31D88F2A-B8B0-7CC3-F2A7-66E616D3892C}"/>
              </a:ext>
            </a:extLst>
          </p:cNvPr>
          <p:cNvSpPr/>
          <p:nvPr/>
        </p:nvSpPr>
        <p:spPr bwMode="auto">
          <a:xfrm>
            <a:off x="3502484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Q&amp;A</a:t>
            </a:r>
          </a:p>
        </p:txBody>
      </p:sp>
      <p:sp>
        <p:nvSpPr>
          <p:cNvPr id="25" name="Rectangle: Rounded Corners 12">
            <a:extLst>
              <a:ext uri="{FF2B5EF4-FFF2-40B4-BE49-F238E27FC236}">
                <a16:creationId xmlns:a16="http://schemas.microsoft.com/office/drawing/2014/main" id="{E3D0DC23-C1D0-7FF7-D740-034AA276D2AE}"/>
              </a:ext>
            </a:extLst>
          </p:cNvPr>
          <p:cNvSpPr/>
          <p:nvPr/>
        </p:nvSpPr>
        <p:spPr bwMode="auto">
          <a:xfrm>
            <a:off x="5383896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Breakout</a:t>
            </a:r>
          </a:p>
        </p:txBody>
      </p:sp>
      <p:sp>
        <p:nvSpPr>
          <p:cNvPr id="26" name="Rectangle: Rounded Corners 12">
            <a:extLst>
              <a:ext uri="{FF2B5EF4-FFF2-40B4-BE49-F238E27FC236}">
                <a16:creationId xmlns:a16="http://schemas.microsoft.com/office/drawing/2014/main" id="{EA07C070-19BC-EC40-601D-58B6E170493E}"/>
              </a:ext>
            </a:extLst>
          </p:cNvPr>
          <p:cNvSpPr/>
          <p:nvPr/>
        </p:nvSpPr>
        <p:spPr bwMode="auto">
          <a:xfrm>
            <a:off x="9146719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>
                    <a:lumMod val="75000"/>
                  </a:prstClr>
                </a:solidFill>
                <a:latin typeface="Calibri Light" panose="020F0302020204030204"/>
              </a:rPr>
              <a:t>Conclusion</a:t>
            </a:r>
          </a:p>
        </p:txBody>
      </p:sp>
      <p:sp>
        <p:nvSpPr>
          <p:cNvPr id="27" name="Rectangle: Rounded Corners 12">
            <a:extLst>
              <a:ext uri="{FF2B5EF4-FFF2-40B4-BE49-F238E27FC236}">
                <a16:creationId xmlns:a16="http://schemas.microsoft.com/office/drawing/2014/main" id="{E0E2BCE5-BB7E-0FDB-160C-84B5BE267D42}"/>
              </a:ext>
            </a:extLst>
          </p:cNvPr>
          <p:cNvSpPr/>
          <p:nvPr/>
        </p:nvSpPr>
        <p:spPr bwMode="auto">
          <a:xfrm>
            <a:off x="7265308" y="49243"/>
            <a:ext cx="1800000" cy="2660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155810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19412</TotalTime>
  <Words>1522</Words>
  <Application>Microsoft Macintosh PowerPoint</Application>
  <PresentationFormat>Widescreen</PresentationFormat>
  <Paragraphs>265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-apple-system</vt:lpstr>
      <vt:lpstr>Aptos</vt:lpstr>
      <vt:lpstr>Arial</vt:lpstr>
      <vt:lpstr>Calibri</vt:lpstr>
      <vt:lpstr>Calibri Light</vt:lpstr>
      <vt:lpstr>Chalkboard</vt:lpstr>
      <vt:lpstr>Google Sans</vt:lpstr>
      <vt:lpstr>Office Theme</vt:lpstr>
      <vt:lpstr>Designing, evaluating and integrating  AI decision support systems  in healthcare </vt:lpstr>
      <vt:lpstr>Objective, agenda and outcomes</vt:lpstr>
      <vt:lpstr>Artificial intelligence for optimised antibiotic decision making.</vt:lpstr>
      <vt:lpstr>Demo of current decision support systems: EPIC-IMPOC</vt:lpstr>
      <vt:lpstr>Demo of current decision support systems: AI-IVOS</vt:lpstr>
      <vt:lpstr>Can we create a roadmap for responsibly designing, evaluating and integrating AI in healthcare</vt:lpstr>
      <vt:lpstr>Many guidelines exist for reporting AI in medicine</vt:lpstr>
      <vt:lpstr>Few clinical trials of AI in real clinical practice exist - especially in infectious diseases.</vt:lpstr>
      <vt:lpstr>AI clinical decision support systems are regulated at a minimum as Class II software as a medical device in the UK.</vt:lpstr>
      <vt:lpstr>Usability is also essential for trust and adoption</vt:lpstr>
      <vt:lpstr>Are hospitals ready for AI?</vt:lpstr>
      <vt:lpstr>Any thoughts or questions?</vt:lpstr>
      <vt:lpstr>Quick fire Q&amp;A</vt:lpstr>
      <vt:lpstr>Interactive Breakout Session!</vt:lpstr>
      <vt:lpstr>Finally let's set some future goals</vt:lpstr>
      <vt:lpstr>Designing, evaluating and integrating AI decision support systems in healthcare .</vt:lpstr>
      <vt:lpstr>I would like to acknowledge the contribution of the following individuals.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W.J. Bolton</dc:creator>
  <cp:lastModifiedBy>Bolton, William</cp:lastModifiedBy>
  <cp:revision>105</cp:revision>
  <dcterms:created xsi:type="dcterms:W3CDTF">2022-10-13T14:23:14Z</dcterms:created>
  <dcterms:modified xsi:type="dcterms:W3CDTF">2024-06-20T07:51:53Z</dcterms:modified>
</cp:coreProperties>
</file>